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3"/>
  </p:notesMasterIdLst>
  <p:sldIdLst>
    <p:sldId id="257" r:id="rId2"/>
    <p:sldId id="258" r:id="rId3"/>
    <p:sldId id="276" r:id="rId4"/>
    <p:sldId id="291" r:id="rId5"/>
    <p:sldId id="268" r:id="rId6"/>
    <p:sldId id="269" r:id="rId7"/>
    <p:sldId id="270" r:id="rId8"/>
    <p:sldId id="290" r:id="rId9"/>
    <p:sldId id="293" r:id="rId10"/>
    <p:sldId id="262" r:id="rId11"/>
    <p:sldId id="294" r:id="rId12"/>
    <p:sldId id="292" r:id="rId13"/>
    <p:sldId id="283" r:id="rId14"/>
    <p:sldId id="275" r:id="rId15"/>
    <p:sldId id="282" r:id="rId16"/>
    <p:sldId id="295" r:id="rId17"/>
    <p:sldId id="285" r:id="rId18"/>
    <p:sldId id="286" r:id="rId19"/>
    <p:sldId id="287" r:id="rId20"/>
    <p:sldId id="288" r:id="rId21"/>
    <p:sldId id="289" r:id="rId22"/>
  </p:sldIdLst>
  <p:sldSz cx="12192000" cy="6858000"/>
  <p:notesSz cx="6858000" cy="9144000"/>
  <p:embeddedFontLst>
    <p:embeddedFont>
      <p:font typeface="a고딕13" panose="02020600000000000000" pitchFamily="18" charset="-127"/>
      <p:regular r:id="rId24"/>
    </p:embeddedFont>
    <p:embeddedFont>
      <p:font typeface="a고딕14" panose="02020600000000000000" pitchFamily="18" charset="-127"/>
      <p:regular r:id="rId25"/>
    </p:embeddedFont>
    <p:embeddedFont>
      <p:font typeface="a타이틀고딕2" panose="02020600000000000000" pitchFamily="18" charset="-127"/>
      <p:regular r:id="rId26"/>
    </p:embeddedFont>
    <p:embeddedFont>
      <p:font typeface="a타이틀고딕3" panose="02020600000000000000" pitchFamily="18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Bahnschrift SemiBold" panose="020B0502040204020203" pitchFamily="34" charset="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AF5"/>
    <a:srgbClr val="E5F0F7"/>
    <a:srgbClr val="82B6DA"/>
    <a:srgbClr val="E7EBED"/>
    <a:srgbClr val="183950"/>
    <a:srgbClr val="245576"/>
    <a:srgbClr val="E4EBF0"/>
    <a:srgbClr val="EEF3F6"/>
    <a:srgbClr val="EBF4F9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76190" autoAdjust="0"/>
  </p:normalViewPr>
  <p:slideViewPr>
    <p:cSldViewPr snapToGrid="0" showGuides="1">
      <p:cViewPr varScale="1">
        <p:scale>
          <a:sx n="66" d="100"/>
          <a:sy n="66" d="100"/>
        </p:scale>
        <p:origin x="59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7B590-489A-4C07-B504-C57E87A3438B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3CBD4-01DE-4342-A250-16CDCF3A3C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15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130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08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운영자가 느끼는 비즈니스 문제의 이유를 찾고 이를 해결할 수 있는 전략 기획 및 적용*비즈니스 문제 예시 </a:t>
            </a:r>
            <a:r>
              <a:rPr lang="en-US" altLang="ko-KR" dirty="0"/>
              <a:t>- </a:t>
            </a:r>
            <a:r>
              <a:rPr lang="ko-KR" altLang="en-US" dirty="0"/>
              <a:t>총 좌석 대비 몇 개의 좌석이 사용되고 있어야 고객 클레임이 적을지</a:t>
            </a:r>
            <a:r>
              <a:rPr lang="en-US" altLang="ko-KR" dirty="0"/>
              <a:t>, </a:t>
            </a:r>
            <a:r>
              <a:rPr lang="ko-KR" altLang="en-US" dirty="0"/>
              <a:t>기존 고객들이 떠나가는 이유와 그것을 어떻게 막을 수 있을지 등등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227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78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운영자가 느끼는 비즈니스 문제의 이유를 찾고 이를 해결할 수 있는 전략 기획 및 적용*비즈니스 문제 예시 </a:t>
            </a:r>
            <a:r>
              <a:rPr lang="en-US" altLang="ko-KR" dirty="0"/>
              <a:t>- </a:t>
            </a:r>
            <a:r>
              <a:rPr lang="ko-KR" altLang="en-US" dirty="0"/>
              <a:t>총 좌석 대비 몇 개의 좌석이 사용되고 있어야 고객 클레임이 적을지</a:t>
            </a:r>
            <a:r>
              <a:rPr lang="en-US" altLang="ko-KR" dirty="0"/>
              <a:t>, </a:t>
            </a:r>
            <a:r>
              <a:rPr lang="ko-KR" altLang="en-US" dirty="0"/>
              <a:t>기존 고객들이 떠나가는 이유와 그것을 어떻게 막을 수 있을지 등등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14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1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360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21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794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78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6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205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</a:t>
            </a:r>
            <a:r>
              <a:rPr lang="en-US" altLang="ko-KR" dirty="0"/>
              <a:t>19 </a:t>
            </a:r>
            <a:r>
              <a:rPr lang="ko-KR" altLang="en-US" dirty="0"/>
              <a:t>상황이 지속되면서 무인화</a:t>
            </a:r>
            <a:r>
              <a:rPr lang="en-US" altLang="ko-KR" dirty="0"/>
              <a:t>, </a:t>
            </a:r>
            <a:r>
              <a:rPr lang="ko-KR" altLang="en-US" dirty="0" err="1"/>
              <a:t>언택트</a:t>
            </a:r>
            <a:r>
              <a:rPr lang="ko-KR" altLang="en-US" dirty="0"/>
              <a:t> 시장이 점점 성장 중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ko-KR" altLang="en-US" dirty="0" err="1"/>
              <a:t>비대면</a:t>
            </a:r>
            <a:r>
              <a:rPr lang="ko-KR" altLang="en-US" dirty="0"/>
              <a:t> 서비스의 확대로 코로나 이후 키오스크 판매량과 사용률 증가</a:t>
            </a:r>
            <a:endParaRPr lang="en-US" altLang="ko-KR" dirty="0"/>
          </a:p>
          <a:p>
            <a:r>
              <a:rPr lang="ko-KR" altLang="en-US" dirty="0"/>
              <a:t>대표적인 사례로 어플을 사용한 예약</a:t>
            </a:r>
            <a:r>
              <a:rPr lang="en-US" altLang="ko-KR" dirty="0"/>
              <a:t>, </a:t>
            </a:r>
            <a:r>
              <a:rPr lang="ko-KR" altLang="en-US" dirty="0"/>
              <a:t>매장내 키오스크를 사용한 운영 등을 들 수 있음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언택트</a:t>
            </a:r>
            <a:r>
              <a:rPr lang="ko-KR" altLang="en-US" dirty="0"/>
              <a:t> 운영방식을 사용중인 무인 스터디 카페를 분석의 대상으로 삼고</a:t>
            </a:r>
            <a:r>
              <a:rPr lang="en-US" altLang="ko-KR" dirty="0"/>
              <a:t>, </a:t>
            </a:r>
            <a:r>
              <a:rPr lang="ko-KR" altLang="en-US" dirty="0"/>
              <a:t>관련 데이터들을 수집할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1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브랜드 소개 </a:t>
            </a:r>
            <a:r>
              <a:rPr lang="ko-KR" altLang="en-US" dirty="0" err="1"/>
              <a:t>살짝해야될</a:t>
            </a:r>
            <a:r>
              <a:rPr lang="ko-KR" altLang="en-US" dirty="0"/>
              <a:t> 거 같아서 공식페이지에 있는 소개 말 가져왔습니다 </a:t>
            </a:r>
            <a:r>
              <a:rPr lang="en-US" altLang="ko-KR" dirty="0"/>
              <a:t>! https://www.morethan-studycafe.com/blank-2</a:t>
            </a:r>
          </a:p>
          <a:p>
            <a:endParaRPr lang="en-US" altLang="ko-KR" dirty="0"/>
          </a:p>
          <a:p>
            <a:r>
              <a:rPr lang="ko-KR" altLang="en-US" dirty="0" err="1"/>
              <a:t>모어댄</a:t>
            </a:r>
            <a:r>
              <a:rPr lang="ko-KR" altLang="en-US" dirty="0"/>
              <a:t> 스터디 카페는 독서실과 카페 사이의 모호함을 없애고 </a:t>
            </a:r>
            <a:r>
              <a:rPr lang="ko-KR" altLang="en-US" dirty="0" err="1"/>
              <a:t>스터디카페</a:t>
            </a:r>
            <a:r>
              <a:rPr lang="ko-KR" altLang="en-US" dirty="0"/>
              <a:t> 그 자체로서 </a:t>
            </a:r>
            <a:r>
              <a:rPr lang="ko-KR" altLang="en-US" dirty="0" err="1"/>
              <a:t>아이텐디티를</a:t>
            </a:r>
            <a:r>
              <a:rPr lang="ko-KR" altLang="en-US" dirty="0"/>
              <a:t> 가진 브랜드 컨셉을 가지고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COMFORTABLE: </a:t>
            </a:r>
            <a:r>
              <a:rPr lang="ko-KR" altLang="en-US" dirty="0"/>
              <a:t>집중을 극대화 할 수 있도록 공간의 선과 면을 </a:t>
            </a:r>
            <a:r>
              <a:rPr lang="ko-KR" altLang="en-US" dirty="0" err="1"/>
              <a:t>미니멀하고</a:t>
            </a:r>
            <a:r>
              <a:rPr lang="ko-KR" altLang="en-US" dirty="0"/>
              <a:t> 심플하게 구성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EDGED: </a:t>
            </a:r>
            <a:r>
              <a:rPr lang="ko-KR" altLang="en-US" dirty="0"/>
              <a:t>올 때마다 신선한 느낌을 제공하기 위하여 모던하고 </a:t>
            </a:r>
            <a:r>
              <a:rPr lang="ko-KR" altLang="en-US" dirty="0" err="1"/>
              <a:t>엣지있는</a:t>
            </a:r>
            <a:r>
              <a:rPr lang="ko-KR" altLang="en-US" dirty="0"/>
              <a:t> 컬러와 디자인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키오스크가 아닌 </a:t>
            </a:r>
            <a:r>
              <a:rPr lang="en-US" altLang="ko-KR" dirty="0"/>
              <a:t>100% </a:t>
            </a:r>
            <a:r>
              <a:rPr lang="ko-KR" altLang="en-US" dirty="0"/>
              <a:t>무인화 플랫폼인 </a:t>
            </a:r>
            <a:r>
              <a:rPr lang="ko-KR" altLang="en-US" dirty="0" err="1"/>
              <a:t>고스카를</a:t>
            </a:r>
            <a:r>
              <a:rPr lang="ko-KR" altLang="en-US" dirty="0"/>
              <a:t> 입점시킴</a:t>
            </a:r>
            <a:r>
              <a:rPr lang="en-US" altLang="ko-KR" dirty="0"/>
              <a:t>. </a:t>
            </a:r>
            <a:r>
              <a:rPr lang="ko-KR" altLang="en-US" dirty="0"/>
              <a:t>휴대폰으로 언제 어디서든 좌석구매 및 예약이 가능하다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1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장점 </a:t>
            </a:r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현장에서 직접 구매 및 예약을 하는 불편함 </a:t>
            </a:r>
            <a:r>
              <a:rPr lang="en-US" altLang="ko-KR" dirty="0"/>
              <a:t>-&gt; </a:t>
            </a:r>
            <a:r>
              <a:rPr lang="ko-KR" altLang="en-US" dirty="0"/>
              <a:t>언제 어디서든 모바일</a:t>
            </a:r>
            <a:r>
              <a:rPr lang="en-US" altLang="ko-KR" dirty="0"/>
              <a:t>/PC</a:t>
            </a:r>
            <a:r>
              <a:rPr lang="ko-KR" altLang="en-US" dirty="0"/>
              <a:t> 에서 즉시구매 및 예약 가능 </a:t>
            </a:r>
            <a:r>
              <a:rPr lang="en-US" altLang="ko-KR" dirty="0"/>
              <a:t>&amp; </a:t>
            </a:r>
            <a:r>
              <a:rPr lang="ko-KR" altLang="en-US" dirty="0"/>
              <a:t>구매에서 환불까지 </a:t>
            </a:r>
            <a:r>
              <a:rPr lang="en-US" altLang="ko-KR" dirty="0"/>
              <a:t>Platform</a:t>
            </a:r>
            <a:r>
              <a:rPr lang="ko-KR" altLang="en-US" dirty="0"/>
              <a:t>내에서 모두 해결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키오스크 지속적 관리요소 발생</a:t>
            </a:r>
            <a:r>
              <a:rPr lang="en-US" altLang="ko-KR" dirty="0"/>
              <a:t> -&gt; </a:t>
            </a:r>
            <a:r>
              <a:rPr lang="ko-KR" altLang="en-US" dirty="0"/>
              <a:t>키오스크를 제거함으로써 </a:t>
            </a:r>
            <a:r>
              <a:rPr lang="en-US" altLang="ko-KR" dirty="0"/>
              <a:t>100% </a:t>
            </a:r>
            <a:r>
              <a:rPr lang="ko-KR" altLang="en-US" dirty="0"/>
              <a:t>무인화 실현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스터디룸</a:t>
            </a:r>
            <a:r>
              <a:rPr lang="ko-KR" altLang="en-US" dirty="0"/>
              <a:t> 관리자 수기 관리의 불편함 초래 </a:t>
            </a:r>
            <a:r>
              <a:rPr lang="en-US" altLang="ko-KR" dirty="0"/>
              <a:t>-&gt; </a:t>
            </a:r>
            <a:r>
              <a:rPr lang="ko-KR" altLang="en-US" dirty="0" err="1"/>
              <a:t>스터디룸도</a:t>
            </a:r>
            <a:r>
              <a:rPr lang="ko-KR" altLang="en-US" dirty="0"/>
              <a:t> </a:t>
            </a:r>
            <a:r>
              <a:rPr lang="ko-KR" altLang="en-US" dirty="0" err="1"/>
              <a:t>고스카에서</a:t>
            </a:r>
            <a:r>
              <a:rPr lang="ko-KR" altLang="en-US" dirty="0"/>
              <a:t> 예약 </a:t>
            </a:r>
            <a:r>
              <a:rPr lang="en-US" altLang="ko-KR" dirty="0"/>
              <a:t>/</a:t>
            </a:r>
            <a:r>
              <a:rPr lang="ko-KR" altLang="en-US" dirty="0"/>
              <a:t>관리 모두 가능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62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고스카</a:t>
            </a:r>
            <a:r>
              <a:rPr lang="ko-KR" altLang="en-US" dirty="0"/>
              <a:t>  사용자</a:t>
            </a:r>
            <a:r>
              <a:rPr lang="en-US" altLang="ko-KR" dirty="0"/>
              <a:t>&amp; </a:t>
            </a:r>
            <a:r>
              <a:rPr lang="ko-KR" altLang="en-US" dirty="0"/>
              <a:t>관리자 플로우 간단하게 </a:t>
            </a:r>
            <a:r>
              <a:rPr lang="ko-KR" altLang="en-US" dirty="0" err="1"/>
              <a:t>그림첨부했습니당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256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고스카</a:t>
            </a:r>
            <a:r>
              <a:rPr lang="ko-KR" altLang="en-US" dirty="0"/>
              <a:t>  사용자</a:t>
            </a:r>
            <a:r>
              <a:rPr lang="en-US" altLang="ko-KR" dirty="0"/>
              <a:t>&amp; </a:t>
            </a:r>
            <a:r>
              <a:rPr lang="ko-KR" altLang="en-US" dirty="0"/>
              <a:t>관리자 플로우 간단하게 </a:t>
            </a:r>
            <a:r>
              <a:rPr lang="ko-KR" altLang="en-US" dirty="0" err="1"/>
              <a:t>그림첨부했습니당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421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8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3CBD4-01DE-4342-A250-16CDCF3A3C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76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0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72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67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3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32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3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21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2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93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33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1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791FB-9BC8-4D69-8A6F-7F8D527F0952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53D64-AA83-4A76-A378-80B9E35CE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64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.xml"/><Relationship Id="rId7" Type="http://schemas.openxmlformats.org/officeDocument/2006/relationships/image" Target="../media/image1.emf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95163D6-1CA2-44C9-B49D-A6EBD5E08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61" b="17461"/>
          <a:stretch/>
        </p:blipFill>
        <p:spPr>
          <a:xfrm>
            <a:off x="0" y="627322"/>
            <a:ext cx="12192000" cy="5603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개체 1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4003" y="3"/>
          <a:ext cx="158751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1" name="개체 10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3" y="3"/>
                        <a:ext cx="158751" cy="158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CBADC91-FCEC-4DFB-B375-41B83E8D8942}"/>
              </a:ext>
            </a:extLst>
          </p:cNvPr>
          <p:cNvSpPr txBox="1"/>
          <p:nvPr/>
        </p:nvSpPr>
        <p:spPr>
          <a:xfrm>
            <a:off x="7559326" y="6389199"/>
            <a:ext cx="4494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박옥영 이은우 이주미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천세연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12A823-6BF5-481F-AA2C-FB0264793282}"/>
              </a:ext>
            </a:extLst>
          </p:cNvPr>
          <p:cNvSpPr txBox="1"/>
          <p:nvPr/>
        </p:nvSpPr>
        <p:spPr>
          <a:xfrm>
            <a:off x="173238" y="151029"/>
            <a:ext cx="5398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20-2 Business Analytics | Proposal</a:t>
            </a:r>
          </a:p>
        </p:txBody>
      </p:sp>
    </p:spTree>
    <p:extLst>
      <p:ext uri="{BB962C8B-B14F-4D97-AF65-F5344CB8AC3E}">
        <p14:creationId xmlns:p14="http://schemas.microsoft.com/office/powerpoint/2010/main" val="1722172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90D8EEA-8D52-41AE-9B55-A331048C5F28}"/>
              </a:ext>
            </a:extLst>
          </p:cNvPr>
          <p:cNvSpPr/>
          <p:nvPr/>
        </p:nvSpPr>
        <p:spPr>
          <a:xfrm>
            <a:off x="2" y="4283242"/>
            <a:ext cx="12191998" cy="1592850"/>
          </a:xfrm>
          <a:prstGeom prst="rect">
            <a:avLst/>
          </a:prstGeom>
          <a:solidFill>
            <a:srgbClr val="EBF4F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89855C-2ED8-40FC-95BB-3E7D303F886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9C1C2-0D6F-4AA9-B646-523F13E00D02}"/>
              </a:ext>
            </a:extLst>
          </p:cNvPr>
          <p:cNvSpPr txBox="1"/>
          <p:nvPr/>
        </p:nvSpPr>
        <p:spPr>
          <a:xfrm>
            <a:off x="139297" y="53113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주제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ACB1FAFB-3E4C-4CC1-88A5-21670AD47DD9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8079F-68CC-49EF-AD92-D0CCD738846A}"/>
              </a:ext>
            </a:extLst>
          </p:cNvPr>
          <p:cNvSpPr txBox="1"/>
          <p:nvPr/>
        </p:nvSpPr>
        <p:spPr>
          <a:xfrm>
            <a:off x="5630779" y="99278"/>
            <a:ext cx="6421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비즈니스 문제 탐색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원인 분석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전략제시 및 적용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24919-526E-4191-A367-F9C3060F5DA2}"/>
              </a:ext>
            </a:extLst>
          </p:cNvPr>
          <p:cNvSpPr txBox="1"/>
          <p:nvPr/>
        </p:nvSpPr>
        <p:spPr>
          <a:xfrm>
            <a:off x="681520" y="4528915"/>
            <a:ext cx="3010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[ Step1 ]</a:t>
            </a:r>
          </a:p>
          <a:p>
            <a:pPr algn="ctr">
              <a:spcAft>
                <a:spcPts val="600"/>
              </a:spcAft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운영자가 느끼는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비즈니스 문제 탐색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54088-CF7A-44CD-BA96-DDB965E0B7CC}"/>
              </a:ext>
            </a:extLst>
          </p:cNvPr>
          <p:cNvSpPr txBox="1"/>
          <p:nvPr/>
        </p:nvSpPr>
        <p:spPr>
          <a:xfrm>
            <a:off x="4586127" y="4528915"/>
            <a:ext cx="3010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[ Step2 ]</a:t>
            </a:r>
          </a:p>
          <a:p>
            <a:pPr algn="ctr">
              <a:spcAft>
                <a:spcPts val="600"/>
              </a:spcAft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데이터 분석으로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문제의 원인을 파악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C2C7B2-3FC4-4A3C-9894-83DE68778679}"/>
              </a:ext>
            </a:extLst>
          </p:cNvPr>
          <p:cNvSpPr txBox="1"/>
          <p:nvPr/>
        </p:nvSpPr>
        <p:spPr>
          <a:xfrm>
            <a:off x="7954763" y="4528915"/>
            <a:ext cx="3546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[ Step3 ]</a:t>
            </a:r>
          </a:p>
          <a:p>
            <a:pPr algn="ctr">
              <a:spcAft>
                <a:spcPts val="600"/>
              </a:spcAft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해결전략을 제시하여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실제 적용 및 피드백 받기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202FE0B7-1ED7-4E37-A1FE-22F6ADCC61EF}"/>
              </a:ext>
            </a:extLst>
          </p:cNvPr>
          <p:cNvSpPr/>
          <p:nvPr/>
        </p:nvSpPr>
        <p:spPr>
          <a:xfrm>
            <a:off x="3705094" y="2700115"/>
            <a:ext cx="856649" cy="683394"/>
          </a:xfrm>
          <a:prstGeom prst="rightArrow">
            <a:avLst/>
          </a:prstGeom>
          <a:solidFill>
            <a:srgbClr val="E7EB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C244374D-91B5-4C4E-9547-78C4F786BF61}"/>
              </a:ext>
            </a:extLst>
          </p:cNvPr>
          <p:cNvSpPr/>
          <p:nvPr/>
        </p:nvSpPr>
        <p:spPr>
          <a:xfrm>
            <a:off x="7620812" y="2700115"/>
            <a:ext cx="856649" cy="683394"/>
          </a:xfrm>
          <a:prstGeom prst="rightArrow">
            <a:avLst/>
          </a:prstGeom>
          <a:solidFill>
            <a:srgbClr val="E7EB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08AB716-DF8E-4720-98BA-2E8751F3C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895" y="1795286"/>
            <a:ext cx="2164702" cy="22729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E1DB087-72B3-40AC-AA97-4373A5154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795" y="1986450"/>
            <a:ext cx="1755566" cy="18906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DEB9C88-493C-4FA9-992A-F15E13EF7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168" y="1728785"/>
            <a:ext cx="2272937" cy="22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17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4" cy="6858000"/>
          </a:xfrm>
          <a:prstGeom prst="rect">
            <a:avLst/>
          </a:prstGeom>
          <a:solidFill>
            <a:srgbClr val="1839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40204" y="2003335"/>
            <a:ext cx="39115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</a:rPr>
              <a:t>03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 방향성</a:t>
            </a:r>
            <a:endParaRPr lang="en-US" altLang="ko-K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</a:rPr>
              <a:t>및 방법론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352AE4-BB67-46D4-8294-07049E95FFC9}"/>
              </a:ext>
            </a:extLst>
          </p:cNvPr>
          <p:cNvCxnSpPr>
            <a:cxnSpLocks/>
          </p:cNvCxnSpPr>
          <p:nvPr/>
        </p:nvCxnSpPr>
        <p:spPr>
          <a:xfrm flipH="1">
            <a:off x="8445500" y="2603500"/>
            <a:ext cx="3746501" cy="0"/>
          </a:xfrm>
          <a:prstGeom prst="line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B7F6F9-D8A3-4759-9416-F799AB47B0BD}"/>
              </a:ext>
            </a:extLst>
          </p:cNvPr>
          <p:cNvGrpSpPr/>
          <p:nvPr/>
        </p:nvGrpSpPr>
        <p:grpSpPr>
          <a:xfrm>
            <a:off x="3946665" y="3825886"/>
            <a:ext cx="4298669" cy="961802"/>
            <a:chOff x="3975666" y="3577393"/>
            <a:chExt cx="4298669" cy="9618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C46C33-71A7-4349-A8BF-46B09EA7EC55}"/>
                </a:ext>
              </a:extLst>
            </p:cNvPr>
            <p:cNvSpPr txBox="1"/>
            <p:nvPr/>
          </p:nvSpPr>
          <p:spPr>
            <a:xfrm>
              <a:off x="3975666" y="3577393"/>
              <a:ext cx="2501334" cy="961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</a:t>
              </a:r>
              <a:r>
                <a:rPr lang="ko-KR" altLang="en-US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회귀분석</a:t>
              </a:r>
              <a:endPara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</a:t>
              </a:r>
              <a:r>
                <a:rPr lang="ko-KR" altLang="en-US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클러스터링</a:t>
              </a:r>
              <a:endPara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AAE763-3E20-4E59-AAD5-CB7676DE43DB}"/>
                </a:ext>
              </a:extLst>
            </p:cNvPr>
            <p:cNvSpPr txBox="1"/>
            <p:nvPr/>
          </p:nvSpPr>
          <p:spPr>
            <a:xfrm>
              <a:off x="5773001" y="3577393"/>
              <a:ext cx="2501334" cy="961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</a:t>
              </a:r>
              <a:r>
                <a:rPr lang="ko-KR" altLang="en-US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텍스트 마이닝</a:t>
              </a:r>
              <a:endPara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</a:t>
              </a:r>
              <a:r>
                <a:rPr lang="ko-KR" altLang="en-US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시각화</a:t>
              </a:r>
              <a:endPara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2BCD84-A97F-4C9A-889C-9EEF60AF71CE}"/>
              </a:ext>
            </a:extLst>
          </p:cNvPr>
          <p:cNvCxnSpPr>
            <a:cxnSpLocks/>
          </p:cNvCxnSpPr>
          <p:nvPr/>
        </p:nvCxnSpPr>
        <p:spPr>
          <a:xfrm flipH="1">
            <a:off x="0" y="2603500"/>
            <a:ext cx="3746501" cy="0"/>
          </a:xfrm>
          <a:prstGeom prst="line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04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06BFBAE-D455-4934-A026-DE77360288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79877-8F8B-4828-A060-628BC2D49652}"/>
              </a:ext>
            </a:extLst>
          </p:cNvPr>
          <p:cNvSpPr txBox="1"/>
          <p:nvPr/>
        </p:nvSpPr>
        <p:spPr>
          <a:xfrm>
            <a:off x="139297" y="53113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방향성 및 방법론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8A51AAB-0D3F-4F13-B0FD-CD373AA8F84E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F5451-F7AE-47D3-AD84-AE4954964BFE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회귀분석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9900B9C-227A-43D7-831D-CEA84F79EE6A}"/>
              </a:ext>
            </a:extLst>
          </p:cNvPr>
          <p:cNvGrpSpPr/>
          <p:nvPr/>
        </p:nvGrpSpPr>
        <p:grpSpPr>
          <a:xfrm>
            <a:off x="5196001" y="1835699"/>
            <a:ext cx="6606250" cy="3850083"/>
            <a:chOff x="5196001" y="1835699"/>
            <a:chExt cx="6606250" cy="38500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C370B9-756F-4D96-B23F-F2E54BC0D87D}"/>
                </a:ext>
              </a:extLst>
            </p:cNvPr>
            <p:cNvSpPr txBox="1"/>
            <p:nvPr/>
          </p:nvSpPr>
          <p:spPr>
            <a:xfrm>
              <a:off x="5196001" y="1835699"/>
              <a:ext cx="22350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회귀분석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]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134C4E-D768-4A78-BC49-F3A77B633321}"/>
                </a:ext>
              </a:extLst>
            </p:cNvPr>
            <p:cNvSpPr txBox="1"/>
            <p:nvPr/>
          </p:nvSpPr>
          <p:spPr>
            <a:xfrm>
              <a:off x="7065481" y="3120019"/>
              <a:ext cx="4736770" cy="1308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좌석예약 정보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회원 정보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구매 정보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이용권 정보를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회귀 분석하여 고객들이 가장 많이 방문하는 시간대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가장 많이 방문하는 고객 연령대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인기가 많은 이용권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정보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등 기본적인 비즈니스 정보들을 파악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FD69068-891B-4687-BF45-C30A64867B92}"/>
                </a:ext>
              </a:extLst>
            </p:cNvPr>
            <p:cNvGrpSpPr/>
            <p:nvPr/>
          </p:nvGrpSpPr>
          <p:grpSpPr>
            <a:xfrm>
              <a:off x="5561534" y="2474500"/>
              <a:ext cx="1503947" cy="400110"/>
              <a:chOff x="6382835" y="2740800"/>
              <a:chExt cx="1503947" cy="40011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92DE379-FC1D-4F16-89DE-A487E16A1AAD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CCCD80-ABA7-473A-9A5D-69C54E790241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활용 데이터 </a:t>
                </a:r>
                <a:endParaRPr lang="ko-KR" altLang="en-US" sz="1600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EED21B-562E-4EE4-970E-C9CEFED26AD4}"/>
                </a:ext>
              </a:extLst>
            </p:cNvPr>
            <p:cNvSpPr txBox="1"/>
            <p:nvPr/>
          </p:nvSpPr>
          <p:spPr>
            <a:xfrm>
              <a:off x="7065481" y="2508637"/>
              <a:ext cx="38497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모어댄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스터디카페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자체 데이터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5414EF3-5A0C-4221-8376-3FEF3AC57A97}"/>
                </a:ext>
              </a:extLst>
            </p:cNvPr>
            <p:cNvGrpSpPr/>
            <p:nvPr/>
          </p:nvGrpSpPr>
          <p:grpSpPr>
            <a:xfrm>
              <a:off x="5561534" y="3113301"/>
              <a:ext cx="1503947" cy="400110"/>
              <a:chOff x="6382835" y="2740800"/>
              <a:chExt cx="1503947" cy="400110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8E817C7-4119-48C0-8CB7-A4577789E3DD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5BAD41-38D7-4340-B737-70FB63AD61D4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분석 내용</a:t>
                </a:r>
                <a:endParaRPr lang="ko-KR" altLang="en-US" sz="1600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56C2A10-3371-4F31-AF5A-ADDDADE06FA5}"/>
                </a:ext>
              </a:extLst>
            </p:cNvPr>
            <p:cNvGrpSpPr/>
            <p:nvPr/>
          </p:nvGrpSpPr>
          <p:grpSpPr>
            <a:xfrm>
              <a:off x="5561534" y="4724957"/>
              <a:ext cx="1503947" cy="400110"/>
              <a:chOff x="6382835" y="2740800"/>
              <a:chExt cx="1503947" cy="400110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AFDFCDC-D271-4D8C-A8C2-03CBE9E5A1AD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EADDA2-AAD9-48EB-AB12-530EC8EBF3C1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활용 방안</a:t>
                </a:r>
                <a:endParaRPr lang="ko-KR" altLang="en-US" sz="1600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99B5FB-51D6-4A96-93F6-E35AC9A0C577}"/>
                </a:ext>
              </a:extLst>
            </p:cNvPr>
            <p:cNvSpPr txBox="1"/>
            <p:nvPr/>
          </p:nvSpPr>
          <p:spPr>
            <a:xfrm>
              <a:off x="7065481" y="4700897"/>
              <a:ext cx="4415589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이를 통해 운영자의 비즈니스 문제점을 해결하고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시간대별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연령대별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가격 및 이용권 정책 등에 대한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새로운 전략을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모색하는 데 활용할 수 있음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.</a:t>
              </a:r>
            </a:p>
          </p:txBody>
        </p:sp>
      </p:grpSp>
      <p:pic>
        <p:nvPicPr>
          <p:cNvPr id="232" name="그림 231">
            <a:extLst>
              <a:ext uri="{FF2B5EF4-FFF2-40B4-BE49-F238E27FC236}">
                <a16:creationId xmlns:a16="http://schemas.microsoft.com/office/drawing/2014/main" id="{C20A034B-F5BB-4C66-A4F2-EADF8218C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1" t="8319" r="8192" b="74588"/>
          <a:stretch/>
        </p:blipFill>
        <p:spPr>
          <a:xfrm>
            <a:off x="856855" y="2007819"/>
            <a:ext cx="4339146" cy="34055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14274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D7B80A8-D6B7-44EC-8825-BAEF0A0AB8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t="62250" r="63523" b="21277"/>
          <a:stretch/>
        </p:blipFill>
        <p:spPr>
          <a:xfrm>
            <a:off x="993992" y="1692332"/>
            <a:ext cx="4046222" cy="38402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23DEB3B-944F-4DC6-A7E3-1316E095154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D506D-FC09-4115-A345-5090E2B58EB8}"/>
              </a:ext>
            </a:extLst>
          </p:cNvPr>
          <p:cNvSpPr txBox="1"/>
          <p:nvPr/>
        </p:nvSpPr>
        <p:spPr>
          <a:xfrm>
            <a:off x="139297" y="53113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방향성 및 방법론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90C23F46-E5E0-43D0-83AA-01F36969E73D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4ECF8-2923-4E43-AE34-0759D2396908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클러스터링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4D9965-E8D2-4960-9CD3-7D59EF92882D}"/>
              </a:ext>
            </a:extLst>
          </p:cNvPr>
          <p:cNvGrpSpPr/>
          <p:nvPr/>
        </p:nvGrpSpPr>
        <p:grpSpPr>
          <a:xfrm>
            <a:off x="5196001" y="1835699"/>
            <a:ext cx="6757331" cy="3844642"/>
            <a:chOff x="5196001" y="1835699"/>
            <a:chExt cx="6757331" cy="384464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75E89C-1C81-447B-A11C-B3D960DFEE98}"/>
                </a:ext>
              </a:extLst>
            </p:cNvPr>
            <p:cNvSpPr txBox="1"/>
            <p:nvPr/>
          </p:nvSpPr>
          <p:spPr>
            <a:xfrm>
              <a:off x="5196001" y="1835699"/>
              <a:ext cx="22350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클러스터링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]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4AAF1DB-3302-423C-A720-6EA1C4138FDE}"/>
                </a:ext>
              </a:extLst>
            </p:cNvPr>
            <p:cNvSpPr txBox="1"/>
            <p:nvPr/>
          </p:nvSpPr>
          <p:spPr>
            <a:xfrm>
              <a:off x="7065481" y="3120019"/>
              <a:ext cx="4736770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좌석예약 정보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회원 정보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구매 정보를 활용하여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고객 연령대 별 방문시간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이용시간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등을 기준으로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클러스터링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군집분석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)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을 진행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D56C75D0-A4E0-4F21-B764-C85B8E559C86}"/>
                </a:ext>
              </a:extLst>
            </p:cNvPr>
            <p:cNvGrpSpPr/>
            <p:nvPr/>
          </p:nvGrpSpPr>
          <p:grpSpPr>
            <a:xfrm>
              <a:off x="5561534" y="2474500"/>
              <a:ext cx="1503947" cy="400110"/>
              <a:chOff x="6382835" y="2740800"/>
              <a:chExt cx="1503947" cy="400110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A611CB36-8202-440C-8894-403EE134A880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4E2EBF3-09B2-4A60-B3CA-CB3385CE89C7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활용 데이터 </a:t>
                </a:r>
                <a:endParaRPr lang="ko-KR" altLang="en-US" sz="1600" dirty="0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D93184-74B6-40E2-A10B-6AB2CD165601}"/>
                </a:ext>
              </a:extLst>
            </p:cNvPr>
            <p:cNvSpPr txBox="1"/>
            <p:nvPr/>
          </p:nvSpPr>
          <p:spPr>
            <a:xfrm>
              <a:off x="7065481" y="2508637"/>
              <a:ext cx="38497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모어댄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스터디카페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자체 데이터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103AE66-5B68-4541-9D7D-9199E08C8EA3}"/>
                </a:ext>
              </a:extLst>
            </p:cNvPr>
            <p:cNvGrpSpPr/>
            <p:nvPr/>
          </p:nvGrpSpPr>
          <p:grpSpPr>
            <a:xfrm>
              <a:off x="5561534" y="3113301"/>
              <a:ext cx="1503947" cy="400110"/>
              <a:chOff x="6382835" y="2740800"/>
              <a:chExt cx="1503947" cy="400110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E49B5069-14CE-485D-8567-B7705FE232EE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4F796E2-9A72-44C2-94DA-488B9F0794E0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분석 내용</a:t>
                </a:r>
                <a:endParaRPr lang="ko-KR" altLang="en-US" sz="1600" dirty="0"/>
              </a:p>
            </p:txBody>
          </p: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EB347A3F-C102-4CF1-B054-2B61F86CF1A6}"/>
                </a:ext>
              </a:extLst>
            </p:cNvPr>
            <p:cNvGrpSpPr/>
            <p:nvPr/>
          </p:nvGrpSpPr>
          <p:grpSpPr>
            <a:xfrm>
              <a:off x="5561534" y="4398433"/>
              <a:ext cx="1503947" cy="400110"/>
              <a:chOff x="6382835" y="2740800"/>
              <a:chExt cx="1503947" cy="400110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8A98D858-1FD6-4647-A38A-F373A6ADEBC6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62D95A8-16BF-4A2D-A835-3E570DD0C2AD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활용 방안</a:t>
                </a:r>
                <a:endParaRPr lang="ko-KR" altLang="en-US" sz="1600" dirty="0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11D71A3-FA56-497B-ABA1-F9884C2CF761}"/>
                </a:ext>
              </a:extLst>
            </p:cNvPr>
            <p:cNvSpPr txBox="1"/>
            <p:nvPr/>
          </p:nvSpPr>
          <p:spPr>
            <a:xfrm>
              <a:off x="7065481" y="4374373"/>
              <a:ext cx="44155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2ED5FE4-24FD-46B7-BF32-C4C615A4050E}"/>
                </a:ext>
              </a:extLst>
            </p:cNvPr>
            <p:cNvSpPr txBox="1"/>
            <p:nvPr/>
          </p:nvSpPr>
          <p:spPr>
            <a:xfrm>
              <a:off x="7065481" y="4372291"/>
              <a:ext cx="4887851" cy="1308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이를 통해 현 고객들을 세분화하여 각 고객 그룹별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특징을 파악할 수 있으며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고객 클레임 및 운영상 문제에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대한 해결방안을 탐색하거나 새로운 마케팅 전략을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수립하는데 활용할 수 있음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62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1A4B3749-5E5A-4CC0-8071-192ABDF293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8112" r="54347" b="74492"/>
          <a:stretch/>
        </p:blipFill>
        <p:spPr>
          <a:xfrm>
            <a:off x="7208103" y="2106600"/>
            <a:ext cx="4168830" cy="3379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BFF212-320F-4360-8E12-CF258614C5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16865-68DD-493F-9FEC-5737B15AA7C8}"/>
              </a:ext>
            </a:extLst>
          </p:cNvPr>
          <p:cNvSpPr txBox="1"/>
          <p:nvPr/>
        </p:nvSpPr>
        <p:spPr>
          <a:xfrm>
            <a:off x="139297" y="53113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방향성 및 방법론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9AA306B-337B-424F-BC30-E64DE01C049E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60AFD-F441-4662-AED4-F10358AFC292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 마이닝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27ABB2-F63F-4190-A5D6-FF81CAD3F4E8}"/>
              </a:ext>
            </a:extLst>
          </p:cNvPr>
          <p:cNvGrpSpPr/>
          <p:nvPr/>
        </p:nvGrpSpPr>
        <p:grpSpPr>
          <a:xfrm>
            <a:off x="544488" y="1706490"/>
            <a:ext cx="6757331" cy="4169889"/>
            <a:chOff x="544488" y="1706490"/>
            <a:chExt cx="6757331" cy="4169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3BC705-4A83-4AF5-AAA5-732BBFD4034F}"/>
                </a:ext>
              </a:extLst>
            </p:cNvPr>
            <p:cNvSpPr txBox="1"/>
            <p:nvPr/>
          </p:nvSpPr>
          <p:spPr>
            <a:xfrm>
              <a:off x="544488" y="1706490"/>
              <a:ext cx="22350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텍스트 마이닝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]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52D20B-4FFD-4DA0-B4DF-C08F6787A867}"/>
                </a:ext>
              </a:extLst>
            </p:cNvPr>
            <p:cNvSpPr txBox="1"/>
            <p:nvPr/>
          </p:nvSpPr>
          <p:spPr>
            <a:xfrm>
              <a:off x="2413968" y="2990810"/>
              <a:ext cx="4736770" cy="1308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모어댄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스터디카페에서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사용하는 예약 시스템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GOSCA(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고스카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)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와 일반 키오스크에 대한 소비자 리뷰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및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스터디카페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검색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예약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리뷰 데이터를 크롤링하여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고객이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스터디카페를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선택하는 이유를 텍스트 마이닝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62BFA61-D58E-4A05-BF36-9DE224F09B43}"/>
                </a:ext>
              </a:extLst>
            </p:cNvPr>
            <p:cNvGrpSpPr/>
            <p:nvPr/>
          </p:nvGrpSpPr>
          <p:grpSpPr>
            <a:xfrm>
              <a:off x="910021" y="2345291"/>
              <a:ext cx="1503947" cy="400110"/>
              <a:chOff x="6382835" y="2740800"/>
              <a:chExt cx="1503947" cy="40011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B3EECFF-A33B-4248-8BB4-14AFFC619C2D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410517-C767-4F21-B60B-68B1A9854F1B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활용 데이터 </a:t>
                </a:r>
                <a:endParaRPr lang="ko-KR" altLang="en-US" sz="16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EAD9EC-1D09-4206-9E2B-C2FE2993FA8A}"/>
                </a:ext>
              </a:extLst>
            </p:cNvPr>
            <p:cNvSpPr txBox="1"/>
            <p:nvPr/>
          </p:nvSpPr>
          <p:spPr>
            <a:xfrm>
              <a:off x="2413968" y="2379428"/>
              <a:ext cx="47367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스터디카페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검색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예약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리뷰 등 관련 데이터 웹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크롤링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481EBE9-3155-47D0-9EE8-96820F7A4A83}"/>
                </a:ext>
              </a:extLst>
            </p:cNvPr>
            <p:cNvGrpSpPr/>
            <p:nvPr/>
          </p:nvGrpSpPr>
          <p:grpSpPr>
            <a:xfrm>
              <a:off x="910021" y="2984092"/>
              <a:ext cx="1503947" cy="400110"/>
              <a:chOff x="6382835" y="2740800"/>
              <a:chExt cx="1503947" cy="40011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6222FEB-09A4-4776-9AD8-83B4E7BE6F8B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F3DE67-0C45-44FC-8A95-93F0EB12CB91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분석 내용</a:t>
                </a:r>
                <a:endParaRPr lang="ko-KR" altLang="en-US" sz="1600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3DCEC91-0890-4AF3-9206-A6C5339093AB}"/>
                </a:ext>
              </a:extLst>
            </p:cNvPr>
            <p:cNvGrpSpPr/>
            <p:nvPr/>
          </p:nvGrpSpPr>
          <p:grpSpPr>
            <a:xfrm>
              <a:off x="910021" y="4594471"/>
              <a:ext cx="1503947" cy="400110"/>
              <a:chOff x="6382835" y="2740800"/>
              <a:chExt cx="1503947" cy="40011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596EC42-7996-4357-B5B7-38A23605E12F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65CA7E-ED6E-4EDB-95FD-1EE7582DFBF1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활용 방안</a:t>
                </a:r>
                <a:endParaRPr lang="ko-KR" altLang="en-US" sz="16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433F36-45DC-48C0-B7C6-18D58188CE39}"/>
                </a:ext>
              </a:extLst>
            </p:cNvPr>
            <p:cNvSpPr txBox="1"/>
            <p:nvPr/>
          </p:nvSpPr>
          <p:spPr>
            <a:xfrm>
              <a:off x="2413968" y="4245164"/>
              <a:ext cx="44155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ACE19D-8525-497C-B203-C728EB5D74FC}"/>
                </a:ext>
              </a:extLst>
            </p:cNvPr>
            <p:cNvSpPr txBox="1"/>
            <p:nvPr/>
          </p:nvSpPr>
          <p:spPr>
            <a:xfrm>
              <a:off x="2413968" y="4568329"/>
              <a:ext cx="4887851" cy="1308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이를 통해 일반적으로 고객이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스터디카페를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선택하는 데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중요하게 생각하는 요소들을 발견할 수 있으며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</a:t>
              </a: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예약 시스템과 관련한 인사이트를 얻어 운영 전략에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반영할 수 있음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06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그림 8196">
            <a:extLst>
              <a:ext uri="{FF2B5EF4-FFF2-40B4-BE49-F238E27FC236}">
                <a16:creationId xmlns:a16="http://schemas.microsoft.com/office/drawing/2014/main" id="{0196DF37-7071-49E8-9B20-79A45587A3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8977" r="54282" b="75265"/>
          <a:stretch/>
        </p:blipFill>
        <p:spPr>
          <a:xfrm>
            <a:off x="6978537" y="2270228"/>
            <a:ext cx="4558985" cy="31985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9500F5E-A30D-4398-A567-5D39BCC28ED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8E742-9A68-4411-9AAC-D3200512AE8A}"/>
              </a:ext>
            </a:extLst>
          </p:cNvPr>
          <p:cNvSpPr txBox="1"/>
          <p:nvPr/>
        </p:nvSpPr>
        <p:spPr>
          <a:xfrm>
            <a:off x="139297" y="53113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방향성 및 방법론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C0E1491E-D0A9-4480-821B-8C4CF7EE80AB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D9D4D-A495-4C45-AC34-B51F6F1F5DFE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6930B8-53F3-459A-8054-4A05402DBB3B}"/>
              </a:ext>
            </a:extLst>
          </p:cNvPr>
          <p:cNvGrpSpPr/>
          <p:nvPr/>
        </p:nvGrpSpPr>
        <p:grpSpPr>
          <a:xfrm>
            <a:off x="544488" y="1870119"/>
            <a:ext cx="6757331" cy="3523559"/>
            <a:chOff x="544488" y="1870119"/>
            <a:chExt cx="6757331" cy="35235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E786CB-7412-4442-8567-43703937BD7A}"/>
                </a:ext>
              </a:extLst>
            </p:cNvPr>
            <p:cNvSpPr txBox="1"/>
            <p:nvPr/>
          </p:nvSpPr>
          <p:spPr>
            <a:xfrm>
              <a:off x="544488" y="1870119"/>
              <a:ext cx="22350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시각화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]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44E19D-5648-49D4-8150-73404838A4EB}"/>
                </a:ext>
              </a:extLst>
            </p:cNvPr>
            <p:cNvSpPr txBox="1"/>
            <p:nvPr/>
          </p:nvSpPr>
          <p:spPr>
            <a:xfrm>
              <a:off x="2413968" y="3154439"/>
              <a:ext cx="4736770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모어댄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스터디카페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본점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(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낙성대점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)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을 기준으로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주변 유동인구 및 회사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상가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대학 등의 분포 데이터를 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수집하여 분석 및 시각화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756AAA8-415A-43DA-925E-C4747E58D345}"/>
                </a:ext>
              </a:extLst>
            </p:cNvPr>
            <p:cNvGrpSpPr/>
            <p:nvPr/>
          </p:nvGrpSpPr>
          <p:grpSpPr>
            <a:xfrm>
              <a:off x="910021" y="2508920"/>
              <a:ext cx="1503947" cy="400110"/>
              <a:chOff x="6382835" y="2740800"/>
              <a:chExt cx="1503947" cy="40011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507A604-05FE-4945-A335-DD2C3D986930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43999A-2A22-4846-A57E-65F7439664A5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활용 데이터 </a:t>
                </a:r>
                <a:endParaRPr lang="ko-KR" altLang="en-US" sz="1600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553B10-328C-46DE-82F3-1ECCB03DE139}"/>
                </a:ext>
              </a:extLst>
            </p:cNvPr>
            <p:cNvSpPr txBox="1"/>
            <p:nvPr/>
          </p:nvSpPr>
          <p:spPr>
            <a:xfrm>
              <a:off x="2413968" y="2543057"/>
              <a:ext cx="47367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스터디카페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주변 유동인구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회사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대학 등의 분포 데이터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3DCCFCC-94C4-4C31-A065-4E429B50950B}"/>
                </a:ext>
              </a:extLst>
            </p:cNvPr>
            <p:cNvGrpSpPr/>
            <p:nvPr/>
          </p:nvGrpSpPr>
          <p:grpSpPr>
            <a:xfrm>
              <a:off x="910021" y="3147721"/>
              <a:ext cx="1503947" cy="400110"/>
              <a:chOff x="6382835" y="2740800"/>
              <a:chExt cx="1503947" cy="40011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AC1C1C0-40B0-436E-BF04-E3995FACB1F7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29E97-DA5B-43A0-AE67-6730826C57D8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분석 내용</a:t>
                </a:r>
                <a:endParaRPr lang="ko-KR" altLang="en-US" sz="1600" dirty="0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D1A2DA4-6FCA-401F-BA17-A77BA3387D7E}"/>
                </a:ext>
              </a:extLst>
            </p:cNvPr>
            <p:cNvGrpSpPr/>
            <p:nvPr/>
          </p:nvGrpSpPr>
          <p:grpSpPr>
            <a:xfrm>
              <a:off x="910021" y="4434935"/>
              <a:ext cx="1503947" cy="400110"/>
              <a:chOff x="6382835" y="2740800"/>
              <a:chExt cx="1503947" cy="40011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E2D5A18-E3CF-4CED-83EE-ABBCAA47893B}"/>
                  </a:ext>
                </a:extLst>
              </p:cNvPr>
              <p:cNvSpPr/>
              <p:nvPr/>
            </p:nvSpPr>
            <p:spPr>
              <a:xfrm>
                <a:off x="6514622" y="2740800"/>
                <a:ext cx="1240373" cy="400110"/>
              </a:xfrm>
              <a:prstGeom prst="rect">
                <a:avLst/>
              </a:prstGeom>
              <a:solidFill>
                <a:srgbClr val="EBF4F9"/>
              </a:solidFill>
              <a:ln w="571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7DCD70-4AA0-412E-9489-6F89E159EE82}"/>
                  </a:ext>
                </a:extLst>
              </p:cNvPr>
              <p:cNvSpPr txBox="1"/>
              <p:nvPr/>
            </p:nvSpPr>
            <p:spPr>
              <a:xfrm>
                <a:off x="6382835" y="2771578"/>
                <a:ext cx="15039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3" panose="02020600000000000000" pitchFamily="18" charset="-127"/>
                    <a:ea typeface="a고딕13" panose="02020600000000000000" pitchFamily="18" charset="-127"/>
                  </a:rPr>
                  <a:t>활용 방안</a:t>
                </a:r>
                <a:endParaRPr lang="ko-KR" altLang="en-US" sz="16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BE8E87-4003-46FF-A807-F5BD3A894C8E}"/>
                </a:ext>
              </a:extLst>
            </p:cNvPr>
            <p:cNvSpPr txBox="1"/>
            <p:nvPr/>
          </p:nvSpPr>
          <p:spPr>
            <a:xfrm>
              <a:off x="2413968" y="4408793"/>
              <a:ext cx="488785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이를 통해 본점 근처의 잠재고객 데이터를 확보할 수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있으며 타겟 확장 및 신규 고객 유치를 위한 마케팅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전략을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고딕13" panose="02020600000000000000" pitchFamily="18" charset="-127"/>
                  <a:ea typeface="a고딕13" panose="02020600000000000000" pitchFamily="18" charset="-127"/>
                </a:rPr>
                <a:t>수립하는 데 활용할 수 있음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458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4" cy="6858000"/>
          </a:xfrm>
          <a:prstGeom prst="rect">
            <a:avLst/>
          </a:prstGeom>
          <a:solidFill>
            <a:srgbClr val="1839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40204" y="2280334"/>
            <a:ext cx="391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</a:rPr>
              <a:t>04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</a:rPr>
              <a:t>활용 데이터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28DDC8-C90E-4AC2-85F0-A147C61700DE}"/>
              </a:ext>
            </a:extLst>
          </p:cNvPr>
          <p:cNvCxnSpPr>
            <a:cxnSpLocks/>
          </p:cNvCxnSpPr>
          <p:nvPr/>
        </p:nvCxnSpPr>
        <p:spPr>
          <a:xfrm flipH="1">
            <a:off x="1" y="2603500"/>
            <a:ext cx="4140199" cy="0"/>
          </a:xfrm>
          <a:prstGeom prst="line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352AE4-BB67-46D4-8294-07049E95FFC9}"/>
              </a:ext>
            </a:extLst>
          </p:cNvPr>
          <p:cNvCxnSpPr>
            <a:cxnSpLocks/>
          </p:cNvCxnSpPr>
          <p:nvPr/>
        </p:nvCxnSpPr>
        <p:spPr>
          <a:xfrm flipH="1">
            <a:off x="8051801" y="2603500"/>
            <a:ext cx="4140199" cy="0"/>
          </a:xfrm>
          <a:prstGeom prst="line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FC271B-F66E-4FFB-9C6C-063C3EC7D139}"/>
              </a:ext>
            </a:extLst>
          </p:cNvPr>
          <p:cNvGrpSpPr/>
          <p:nvPr/>
        </p:nvGrpSpPr>
        <p:grpSpPr>
          <a:xfrm>
            <a:off x="3946665" y="3364221"/>
            <a:ext cx="4298669" cy="961802"/>
            <a:chOff x="3975666" y="3577393"/>
            <a:chExt cx="4298669" cy="9618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6051B1-A72F-47C5-8D8C-BE19C06AE0AE}"/>
                </a:ext>
              </a:extLst>
            </p:cNvPr>
            <p:cNvSpPr txBox="1"/>
            <p:nvPr/>
          </p:nvSpPr>
          <p:spPr>
            <a:xfrm>
              <a:off x="3975666" y="3577393"/>
              <a:ext cx="2501334" cy="961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</a:t>
              </a:r>
              <a:r>
                <a:rPr lang="ko-KR" altLang="en-US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좌석예약 정보</a:t>
              </a:r>
              <a:endPara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</a:t>
              </a:r>
              <a:r>
                <a:rPr lang="ko-KR" altLang="en-US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회원 정보</a:t>
              </a:r>
              <a:endPara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A2CDDB-3EF2-4A67-BFC9-C9ED30B7DB54}"/>
                </a:ext>
              </a:extLst>
            </p:cNvPr>
            <p:cNvSpPr txBox="1"/>
            <p:nvPr/>
          </p:nvSpPr>
          <p:spPr>
            <a:xfrm>
              <a:off x="5773001" y="3577393"/>
              <a:ext cx="2501334" cy="961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</a:t>
              </a:r>
              <a:r>
                <a:rPr lang="ko-KR" altLang="en-US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구매 정보</a:t>
              </a:r>
              <a:br>
                <a:rPr lang="en-US" altLang="ko-KR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</a:br>
              <a:r>
                <a:rPr lang="en-US" altLang="ko-KR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</a:t>
              </a:r>
              <a:r>
                <a:rPr lang="ko-KR" altLang="en-US" sz="2000" dirty="0">
                  <a:solidFill>
                    <a:srgbClr val="82B6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이용권 정보</a:t>
              </a:r>
              <a:endPara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96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5D48BDEC-49DD-4640-9F53-8D278A0F53DB}"/>
              </a:ext>
            </a:extLst>
          </p:cNvPr>
          <p:cNvSpPr/>
          <p:nvPr/>
        </p:nvSpPr>
        <p:spPr>
          <a:xfrm>
            <a:off x="0" y="4830375"/>
            <a:ext cx="12192000" cy="400110"/>
          </a:xfrm>
          <a:prstGeom prst="rect">
            <a:avLst/>
          </a:prstGeom>
          <a:solidFill>
            <a:srgbClr val="EBF4F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500F5E-A30D-4398-A567-5D39BCC28ED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8E742-9A68-4411-9AAC-D3200512AE8A}"/>
              </a:ext>
            </a:extLst>
          </p:cNvPr>
          <p:cNvSpPr txBox="1"/>
          <p:nvPr/>
        </p:nvSpPr>
        <p:spPr>
          <a:xfrm>
            <a:off x="139297" y="53113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데이터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C0E1491E-D0A9-4480-821B-8C4CF7EE80AB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D9D4D-A495-4C45-AC34-B51F6F1F5DFE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좌석예약 정보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5D87C-145F-4A8B-922F-BF25F9A1262B}"/>
              </a:ext>
            </a:extLst>
          </p:cNvPr>
          <p:cNvSpPr txBox="1"/>
          <p:nvPr/>
        </p:nvSpPr>
        <p:spPr>
          <a:xfrm>
            <a:off x="625642" y="4861153"/>
            <a:ext cx="10953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예약순서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사용자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lang="ko-KR" altLang="en-US" sz="1600" b="0" i="0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b="0" i="0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상품구매번호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좌석예약시작시간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|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좌석예약종료시간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지점명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좌석번호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상품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상품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명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상품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가격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</a:p>
        </p:txBody>
      </p:sp>
      <p:graphicFrame>
        <p:nvGraphicFramePr>
          <p:cNvPr id="3" name="표 8">
            <a:extLst>
              <a:ext uri="{FF2B5EF4-FFF2-40B4-BE49-F238E27FC236}">
                <a16:creationId xmlns:a16="http://schemas.microsoft.com/office/drawing/2014/main" id="{FC55990D-1D56-4596-BC71-F8B720264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09309"/>
              </p:ext>
            </p:extLst>
          </p:nvPr>
        </p:nvGraphicFramePr>
        <p:xfrm>
          <a:off x="539750" y="2316480"/>
          <a:ext cx="1109980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29172">
                  <a:extLst>
                    <a:ext uri="{9D8B030D-6E8A-4147-A177-3AD203B41FA5}">
                      <a16:colId xmlns:a16="http://schemas.microsoft.com/office/drawing/2014/main" val="2005023115"/>
                    </a:ext>
                  </a:extLst>
                </a:gridCol>
                <a:gridCol w="709127">
                  <a:extLst>
                    <a:ext uri="{9D8B030D-6E8A-4147-A177-3AD203B41FA5}">
                      <a16:colId xmlns:a16="http://schemas.microsoft.com/office/drawing/2014/main" val="111432463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928839302"/>
                    </a:ext>
                  </a:extLst>
                </a:gridCol>
                <a:gridCol w="2099668">
                  <a:extLst>
                    <a:ext uri="{9D8B030D-6E8A-4147-A177-3AD203B41FA5}">
                      <a16:colId xmlns:a16="http://schemas.microsoft.com/office/drawing/2014/main" val="2821040812"/>
                    </a:ext>
                  </a:extLst>
                </a:gridCol>
                <a:gridCol w="2192932">
                  <a:extLst>
                    <a:ext uri="{9D8B030D-6E8A-4147-A177-3AD203B41FA5}">
                      <a16:colId xmlns:a16="http://schemas.microsoft.com/office/drawing/2014/main" val="280283801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53823485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577737774"/>
                    </a:ext>
                  </a:extLst>
                </a:gridCol>
                <a:gridCol w="618554">
                  <a:extLst>
                    <a:ext uri="{9D8B030D-6E8A-4147-A177-3AD203B41FA5}">
                      <a16:colId xmlns:a16="http://schemas.microsoft.com/office/drawing/2014/main" val="2841040992"/>
                    </a:ext>
                  </a:extLst>
                </a:gridCol>
                <a:gridCol w="1159446">
                  <a:extLst>
                    <a:ext uri="{9D8B030D-6E8A-4147-A177-3AD203B41FA5}">
                      <a16:colId xmlns:a16="http://schemas.microsoft.com/office/drawing/2014/main" val="114436320"/>
                    </a:ext>
                  </a:extLst>
                </a:gridCol>
                <a:gridCol w="850901">
                  <a:extLst>
                    <a:ext uri="{9D8B030D-6E8A-4147-A177-3AD203B41FA5}">
                      <a16:colId xmlns:a16="http://schemas.microsoft.com/office/drawing/2014/main" val="2504184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usenum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uid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245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pdnum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pstime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petime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pstore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cid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pid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pname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pcost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46523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12731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2020-03-31 08:56:32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2020-03-31 08:56:41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낙성대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449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주권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(28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110000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1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47920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12731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2020-04-01 22:52:06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2020-04-01 22:53:02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449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주권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(28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110000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88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47921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12731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2020-04-01 22:53:09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2020-04-01 22:53:54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449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주권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(28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일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110000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79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49021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12731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2020-04-03 04:41:51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2020-04-03 04:42:08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449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주권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(28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일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110000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49022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13201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2020-04-03 04:42:13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2020-04-03 04:42:29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낙성대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450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주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(14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일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6000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68306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F2A01ED4-1485-412B-8039-9767D6086A70}"/>
              </a:ext>
            </a:extLst>
          </p:cNvPr>
          <p:cNvSpPr txBox="1"/>
          <p:nvPr/>
        </p:nvSpPr>
        <p:spPr>
          <a:xfrm>
            <a:off x="4984844" y="1627515"/>
            <a:ext cx="223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좌석예약 정보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]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BF001C-9104-4304-ACEA-510A969F0478}"/>
              </a:ext>
            </a:extLst>
          </p:cNvPr>
          <p:cNvSpPr txBox="1"/>
          <p:nvPr/>
        </p:nvSpPr>
        <p:spPr>
          <a:xfrm>
            <a:off x="4459772" y="5261263"/>
            <a:ext cx="750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예약</a:t>
            </a:r>
            <a:r>
              <a:rPr lang="en-US" altLang="ko-KR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FFB371-E310-4D2E-AF3B-075146EB6A32}"/>
              </a:ext>
            </a:extLst>
          </p:cNvPr>
          <p:cNvSpPr txBox="1"/>
          <p:nvPr/>
        </p:nvSpPr>
        <p:spPr>
          <a:xfrm>
            <a:off x="6096000" y="5261263"/>
            <a:ext cx="750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퇴실</a:t>
            </a:r>
            <a:r>
              <a:rPr lang="en-US" altLang="ko-KR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FBA77A-ED7D-41A8-9386-B1921F95DB59}"/>
              </a:ext>
            </a:extLst>
          </p:cNvPr>
          <p:cNvSpPr txBox="1"/>
          <p:nvPr/>
        </p:nvSpPr>
        <p:spPr>
          <a:xfrm>
            <a:off x="8492535" y="6036192"/>
            <a:ext cx="31470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*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모어댄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스터디카페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자체 데이터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r">
              <a:spcAft>
                <a:spcPts val="600"/>
              </a:spcAft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(4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 초 오픈부터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10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 중순까지의 데이터 활용 예정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761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EC71BD-776E-40BB-AD36-EC37D01AFC8E}"/>
              </a:ext>
            </a:extLst>
          </p:cNvPr>
          <p:cNvSpPr/>
          <p:nvPr/>
        </p:nvSpPr>
        <p:spPr>
          <a:xfrm>
            <a:off x="0" y="4830375"/>
            <a:ext cx="12192000" cy="400110"/>
          </a:xfrm>
          <a:prstGeom prst="rect">
            <a:avLst/>
          </a:prstGeom>
          <a:solidFill>
            <a:srgbClr val="EBF4F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500F5E-A30D-4398-A567-5D39BCC28ED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8E742-9A68-4411-9AAC-D3200512AE8A}"/>
              </a:ext>
            </a:extLst>
          </p:cNvPr>
          <p:cNvSpPr txBox="1"/>
          <p:nvPr/>
        </p:nvSpPr>
        <p:spPr>
          <a:xfrm>
            <a:off x="139297" y="53113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데이터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C0E1491E-D0A9-4480-821B-8C4CF7EE80AB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D9D4D-A495-4C45-AC34-B51F6F1F5DFE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정보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5B9E7903-BA94-49F0-B262-778FA6C9B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83071"/>
              </p:ext>
            </p:extLst>
          </p:nvPr>
        </p:nvGraphicFramePr>
        <p:xfrm>
          <a:off x="1879600" y="2316480"/>
          <a:ext cx="843280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5023115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1114324637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928839302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821040812"/>
                    </a:ext>
                  </a:extLst>
                </a:gridCol>
                <a:gridCol w="2921000">
                  <a:extLst>
                    <a:ext uri="{9D8B030D-6E8A-4147-A177-3AD203B41FA5}">
                      <a16:colId xmlns:a16="http://schemas.microsoft.com/office/drawing/2014/main" val="2802838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uid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245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ubird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usex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pstore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maketime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922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19780930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낙성대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2019-12-02 10:38:54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1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3475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19941208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2020-02-21 16:41:42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88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3911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20011002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2020-03-04 22:12:02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79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4940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19990724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2020-03-26 16:24:28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5301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20030718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낙성대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2020-04-02 04:08:35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683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FFF9B0C-C6AE-41E3-990C-F09133B798D1}"/>
              </a:ext>
            </a:extLst>
          </p:cNvPr>
          <p:cNvSpPr txBox="1"/>
          <p:nvPr/>
        </p:nvSpPr>
        <p:spPr>
          <a:xfrm>
            <a:off x="4984844" y="1627515"/>
            <a:ext cx="223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회원 정보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]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15D14D-5894-4978-8060-697F215716A8}"/>
              </a:ext>
            </a:extLst>
          </p:cNvPr>
          <p:cNvSpPr txBox="1"/>
          <p:nvPr/>
        </p:nvSpPr>
        <p:spPr>
          <a:xfrm>
            <a:off x="2319555" y="4866529"/>
            <a:ext cx="7565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사용자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	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 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	 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생년월일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	</a:t>
            </a:r>
            <a:r>
              <a:rPr lang="ko-KR" altLang="en-US" sz="1600" b="0" i="0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  </a:t>
            </a:r>
            <a:r>
              <a:rPr lang="en-US" altLang="ko-KR" sz="1600" b="0" i="0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		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성별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		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| 	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지점명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	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	</a:t>
            </a:r>
            <a:r>
              <a:rPr lang="ko-KR" altLang="en-US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가입일자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803FA0-0310-4862-8427-E99D02CCF823}"/>
              </a:ext>
            </a:extLst>
          </p:cNvPr>
          <p:cNvSpPr txBox="1"/>
          <p:nvPr/>
        </p:nvSpPr>
        <p:spPr>
          <a:xfrm>
            <a:off x="5107740" y="5266639"/>
            <a:ext cx="1989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1_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남성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2_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여성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73C3DF-C8D6-4365-A620-AA7D42C1FD2C}"/>
              </a:ext>
            </a:extLst>
          </p:cNvPr>
          <p:cNvSpPr txBox="1"/>
          <p:nvPr/>
        </p:nvSpPr>
        <p:spPr>
          <a:xfrm>
            <a:off x="8492535" y="6036192"/>
            <a:ext cx="31470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*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모어댄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스터디카페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자체 데이터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r">
              <a:spcAft>
                <a:spcPts val="600"/>
              </a:spcAft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(4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 초 오픈부터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10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 중순까지의 데이터 활용 예정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56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A5B050-24BB-476D-B3C1-6F864D35DDA2}"/>
              </a:ext>
            </a:extLst>
          </p:cNvPr>
          <p:cNvSpPr/>
          <p:nvPr/>
        </p:nvSpPr>
        <p:spPr>
          <a:xfrm>
            <a:off x="0" y="5110747"/>
            <a:ext cx="12192000" cy="400110"/>
          </a:xfrm>
          <a:prstGeom prst="rect">
            <a:avLst/>
          </a:prstGeom>
          <a:solidFill>
            <a:srgbClr val="EBF4F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500F5E-A30D-4398-A567-5D39BCC28ED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8E742-9A68-4411-9AAC-D3200512AE8A}"/>
              </a:ext>
            </a:extLst>
          </p:cNvPr>
          <p:cNvSpPr txBox="1"/>
          <p:nvPr/>
        </p:nvSpPr>
        <p:spPr>
          <a:xfrm>
            <a:off x="139297" y="53113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데이터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C0E1491E-D0A9-4480-821B-8C4CF7EE80AB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D9D4D-A495-4C45-AC34-B51F6F1F5DFE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정보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B7994-655C-4D35-A1F6-41BB299CBCA6}"/>
              </a:ext>
            </a:extLst>
          </p:cNvPr>
          <p:cNvSpPr txBox="1"/>
          <p:nvPr/>
        </p:nvSpPr>
        <p:spPr>
          <a:xfrm>
            <a:off x="644759" y="5141525"/>
            <a:ext cx="10915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구매순서번호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구매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|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사용자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상품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구매완료여부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구매요청시간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구매완료시간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구매금액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구매수량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지점명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상품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명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E2694-5345-4AD3-8929-0A78ED946B1D}"/>
              </a:ext>
            </a:extLst>
          </p:cNvPr>
          <p:cNvSpPr txBox="1"/>
          <p:nvPr/>
        </p:nvSpPr>
        <p:spPr>
          <a:xfrm>
            <a:off x="4984844" y="1627515"/>
            <a:ext cx="223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구매 정보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]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BD82E8F4-0CD1-4C20-A42A-368D1005E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677042"/>
              </p:ext>
            </p:extLst>
          </p:nvPr>
        </p:nvGraphicFramePr>
        <p:xfrm>
          <a:off x="546101" y="2294186"/>
          <a:ext cx="11099798" cy="25361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5023115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111432463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288393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821040812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80283801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538234858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577737774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841040992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1443632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504184490"/>
                    </a:ext>
                  </a:extLst>
                </a:gridCol>
                <a:gridCol w="1003298">
                  <a:extLst>
                    <a:ext uri="{9D8B030D-6E8A-4147-A177-3AD203B41FA5}">
                      <a16:colId xmlns:a16="http://schemas.microsoft.com/office/drawing/2014/main" val="1883695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snum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payid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uid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245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pid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245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paystatus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payreqtime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paycomptime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pdmoney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numcnt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pstore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pname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21689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202004040744041014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437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Y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2020-04-04 07:44:04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2020-04-04 07:44:44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2500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시간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1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24352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202004142046161672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5875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449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Y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2020-04-14 20:46:16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2020-04-14 20:47:17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110000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주권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(28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88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24396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202004150744241483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6051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448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Y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2020-04-15 07:44:24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2020-04-15 07:47:53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60000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주권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(14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79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24397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202004150744241483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6051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450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Y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2020-04-15 07:44:24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2020-04-15 07:47:53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6000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(14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24415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202004150944011793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5668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437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Y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2020-04-15 09:44:01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2020-04-15 09:44:26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2500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시간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6830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11A97D2-949E-43A9-BBAB-FEF4610AE5BB}"/>
              </a:ext>
            </a:extLst>
          </p:cNvPr>
          <p:cNvSpPr txBox="1"/>
          <p:nvPr/>
        </p:nvSpPr>
        <p:spPr>
          <a:xfrm>
            <a:off x="8492535" y="6036192"/>
            <a:ext cx="31470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*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모어댄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스터디카페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자체 데이터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r">
              <a:spcAft>
                <a:spcPts val="600"/>
              </a:spcAft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(4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 초 오픈부터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10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 중순까지의 데이터 활용 예정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AE585220-F2E9-4E40-9D21-298A26174459}"/>
              </a:ext>
            </a:extLst>
          </p:cNvPr>
          <p:cNvSpPr/>
          <p:nvPr/>
        </p:nvSpPr>
        <p:spPr>
          <a:xfrm>
            <a:off x="6111359" y="0"/>
            <a:ext cx="6095999" cy="6858000"/>
          </a:xfrm>
          <a:prstGeom prst="rect">
            <a:avLst/>
          </a:prstGeom>
          <a:solidFill>
            <a:srgbClr val="1839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7E4DF3E-F951-4E2E-8A48-E03D97363293}"/>
              </a:ext>
            </a:extLst>
          </p:cNvPr>
          <p:cNvGrpSpPr/>
          <p:nvPr/>
        </p:nvGrpSpPr>
        <p:grpSpPr>
          <a:xfrm>
            <a:off x="1098451" y="1206500"/>
            <a:ext cx="4333359" cy="6096000"/>
            <a:chOff x="1098451" y="1206500"/>
            <a:chExt cx="4333359" cy="6096000"/>
          </a:xfrm>
        </p:grpSpPr>
        <p:sp>
          <p:nvSpPr>
            <p:cNvPr id="8" name="TextBox 7"/>
            <p:cNvSpPr txBox="1"/>
            <p:nvPr/>
          </p:nvSpPr>
          <p:spPr>
            <a:xfrm>
              <a:off x="1537832" y="1536700"/>
              <a:ext cx="2668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Contents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62642" y="2643644"/>
              <a:ext cx="366916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01	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분석 기업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342891" indent="-342891">
                <a:buAutoNum type="arabicPeriod"/>
              </a:pP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02	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분석 주제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342891" indent="-342891">
                <a:buAutoNum type="arabicPeriod"/>
              </a:pP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03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 분석 방향성</a:t>
              </a:r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및 방법론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342891" indent="-342891">
                <a:buAutoNum type="arabicPeriod"/>
              </a:pP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04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 활용 데이터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cxnSp>
          <p:nvCxnSpPr>
            <p:cNvPr id="11" name="직선 연결선 10"/>
            <p:cNvCxnSpPr>
              <a:cxnSpLocks/>
            </p:cNvCxnSpPr>
            <p:nvPr/>
          </p:nvCxnSpPr>
          <p:spPr>
            <a:xfrm flipV="1">
              <a:off x="1098451" y="1206500"/>
              <a:ext cx="0" cy="6096000"/>
            </a:xfrm>
            <a:prstGeom prst="line">
              <a:avLst/>
            </a:prstGeom>
            <a:ln w="38100">
              <a:solidFill>
                <a:srgbClr val="183950"/>
              </a:solidFill>
              <a:headEnd type="oval" w="med" len="med"/>
              <a:tailEnd type="oval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9539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3DF4A0-AD3D-4D79-AAA0-FF0B0BE275BE}"/>
              </a:ext>
            </a:extLst>
          </p:cNvPr>
          <p:cNvSpPr/>
          <p:nvPr/>
        </p:nvSpPr>
        <p:spPr>
          <a:xfrm>
            <a:off x="0" y="5110747"/>
            <a:ext cx="12192000" cy="400110"/>
          </a:xfrm>
          <a:prstGeom prst="rect">
            <a:avLst/>
          </a:prstGeom>
          <a:solidFill>
            <a:srgbClr val="EBF4F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500F5E-A30D-4398-A567-5D39BCC28ED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8E742-9A68-4411-9AAC-D3200512AE8A}"/>
              </a:ext>
            </a:extLst>
          </p:cNvPr>
          <p:cNvSpPr txBox="1"/>
          <p:nvPr/>
        </p:nvSpPr>
        <p:spPr>
          <a:xfrm>
            <a:off x="139297" y="53113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데이터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C0E1491E-D0A9-4480-821B-8C4CF7EE80AB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D9D4D-A495-4C45-AC34-B51F6F1F5DFE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이용권 정보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6" name="표 8">
            <a:extLst>
              <a:ext uri="{FF2B5EF4-FFF2-40B4-BE49-F238E27FC236}">
                <a16:creationId xmlns:a16="http://schemas.microsoft.com/office/drawing/2014/main" id="{CF86F1A3-8497-428B-A64A-D1D6A332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35577"/>
              </p:ext>
            </p:extLst>
          </p:nvPr>
        </p:nvGraphicFramePr>
        <p:xfrm>
          <a:off x="698500" y="2063271"/>
          <a:ext cx="10795000" cy="27139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502311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114324637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9288393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82104081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80283801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53823485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57773777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84104099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1443632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50418449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883695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pid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2455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pstore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pname</a:t>
                      </a: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pcost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pminute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pcategory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pusecheck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validity</a:t>
                      </a: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startevent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endevent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고딕14" panose="02020600000000000000" pitchFamily="18" charset="-127"/>
                        <a:ea typeface="a고딕14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고딕14" panose="02020600000000000000" pitchFamily="18" charset="-127"/>
                          <a:ea typeface="a고딕14" panose="02020600000000000000" pitchFamily="18" charset="-127"/>
                        </a:rPr>
                        <a:t>amount</a:t>
                      </a:r>
                    </a:p>
                  </a:txBody>
                  <a:tcPr marL="6350" marR="6350" marT="6350" marB="0" anchor="ctr">
                    <a:solidFill>
                      <a:srgbClr val="3276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6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437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시간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2500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Y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1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438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시간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3500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180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Y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88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439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시간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6000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360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P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79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440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 낙성대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9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시간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8000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540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P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E5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9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497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모어댄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낙성대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오픈기념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시간 쿠폰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유효기간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20200420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20200430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50</a:t>
                      </a:r>
                    </a:p>
                  </a:txBody>
                  <a:tcPr marL="6350" marR="6350" marT="6350" marB="0" anchor="ctr">
                    <a:solidFill>
                      <a:srgbClr val="82B6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683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54195A3-1287-48A0-8856-55A04B63023D}"/>
              </a:ext>
            </a:extLst>
          </p:cNvPr>
          <p:cNvSpPr txBox="1"/>
          <p:nvPr/>
        </p:nvSpPr>
        <p:spPr>
          <a:xfrm>
            <a:off x="151997" y="5141525"/>
            <a:ext cx="11900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상품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id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dirty="0" err="1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지점명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상품명 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상품가격 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이용시간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| </a:t>
            </a:r>
            <a:r>
              <a:rPr lang="ko-KR" altLang="en-US" sz="1600" dirty="0" err="1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상품카테고리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현재사용여부 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쿠폰유효기간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|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쿠폰시작일자 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쿠폰종료일자 </a:t>
            </a:r>
            <a:r>
              <a:rPr lang="en-US" altLang="ko-KR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다운로드가능숫자</a:t>
            </a:r>
            <a:endParaRPr lang="ko-KR" altLang="en-US" sz="16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E64D0-6998-4FE6-9869-2AFAC309E4F4}"/>
              </a:ext>
            </a:extLst>
          </p:cNvPr>
          <p:cNvSpPr txBox="1"/>
          <p:nvPr/>
        </p:nvSpPr>
        <p:spPr>
          <a:xfrm>
            <a:off x="4984844" y="1374306"/>
            <a:ext cx="223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이용권 정보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]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65E35-3CF5-4D56-BA1A-9FC4CF44DA60}"/>
              </a:ext>
            </a:extLst>
          </p:cNvPr>
          <p:cNvSpPr txBox="1"/>
          <p:nvPr/>
        </p:nvSpPr>
        <p:spPr>
          <a:xfrm>
            <a:off x="3293348" y="5541635"/>
            <a:ext cx="750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분</a:t>
            </a:r>
            <a:r>
              <a:rPr lang="en-US" altLang="ko-KR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7E8E32-A7E0-4F51-BED9-A1310A8F1FFE}"/>
              </a:ext>
            </a:extLst>
          </p:cNvPr>
          <p:cNvSpPr txBox="1"/>
          <p:nvPr/>
        </p:nvSpPr>
        <p:spPr>
          <a:xfrm>
            <a:off x="6844470" y="5541635"/>
            <a:ext cx="750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일</a:t>
            </a:r>
            <a:r>
              <a:rPr lang="en-US" altLang="ko-KR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4DC2DC-66B6-44B3-AD83-0B31A580AD7D}"/>
              </a:ext>
            </a:extLst>
          </p:cNvPr>
          <p:cNvSpPr txBox="1"/>
          <p:nvPr/>
        </p:nvSpPr>
        <p:spPr>
          <a:xfrm>
            <a:off x="4332607" y="5541635"/>
            <a:ext cx="958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1_</a:t>
            </a:r>
            <a:r>
              <a:rPr lang="ko-KR" altLang="en-US" sz="14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고딕13" panose="02020600000000000000" pitchFamily="18" charset="-127"/>
                <a:ea typeface="a고딕13" panose="02020600000000000000" pitchFamily="18" charset="-127"/>
              </a:rPr>
              <a:t>일일권</a:t>
            </a:r>
            <a:endParaRPr lang="en-US" altLang="ko-KR" sz="14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2_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시간권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3_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기간권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5_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사물함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1DE8BF-20D2-48B6-BBF6-3F1CA00471DD}"/>
              </a:ext>
            </a:extLst>
          </p:cNvPr>
          <p:cNvSpPr txBox="1"/>
          <p:nvPr/>
        </p:nvSpPr>
        <p:spPr>
          <a:xfrm>
            <a:off x="5580046" y="5541635"/>
            <a:ext cx="15553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Y_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사용중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N_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삭제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P_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중지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E_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이벤트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사용중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AAB745-5C40-452D-BDC2-82B4B001372C}"/>
              </a:ext>
            </a:extLst>
          </p:cNvPr>
          <p:cNvSpPr txBox="1"/>
          <p:nvPr/>
        </p:nvSpPr>
        <p:spPr>
          <a:xfrm>
            <a:off x="8492535" y="6036192"/>
            <a:ext cx="31470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*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모어댄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스터디카페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자체 데이터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r">
              <a:spcAft>
                <a:spcPts val="600"/>
              </a:spcAft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(4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 초 오픈부터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10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월 중순까지의 데이터 활용 예정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)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511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개체 1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4003" y="3"/>
          <a:ext cx="158751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1" name="개체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3" y="3"/>
                        <a:ext cx="158751" cy="158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0A7B7384-A5EA-4F0C-81C3-D2B515B8BEE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95163D6-1CA2-44C9-B49D-A6EBD5E08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175" b="10175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B5157C33-17B1-49F2-967C-499FA5548400}"/>
                </a:ext>
              </a:extLst>
            </p:cNvPr>
            <p:cNvSpPr/>
            <p:nvPr/>
          </p:nvSpPr>
          <p:spPr>
            <a:xfrm rot="2090145">
              <a:off x="3760057" y="2195302"/>
              <a:ext cx="4535564" cy="2541157"/>
            </a:xfrm>
            <a:prstGeom prst="parallelogram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6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357516DF-26EC-46D5-8BE9-6EF24241A9E1}"/>
              </a:ext>
            </a:extLst>
          </p:cNvPr>
          <p:cNvSpPr/>
          <p:nvPr/>
        </p:nvSpPr>
        <p:spPr>
          <a:xfrm rot="2069061">
            <a:off x="3841193" y="2905808"/>
            <a:ext cx="4390761" cy="1037429"/>
          </a:xfrm>
          <a:prstGeom prst="parallelogram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548B49ED-01D9-4952-A760-D85F69FAC124}"/>
              </a:ext>
            </a:extLst>
          </p:cNvPr>
          <p:cNvSpPr/>
          <p:nvPr/>
        </p:nvSpPr>
        <p:spPr>
          <a:xfrm rot="2169629">
            <a:off x="5594782" y="3993477"/>
            <a:ext cx="1713638" cy="682586"/>
          </a:xfrm>
          <a:prstGeom prst="parallelogram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Q&amp;A</a:t>
            </a:r>
            <a:endParaRPr lang="ko-KR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84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3" y="0"/>
            <a:ext cx="12192004" cy="6858000"/>
          </a:xfrm>
          <a:prstGeom prst="rect">
            <a:avLst/>
          </a:prstGeom>
          <a:solidFill>
            <a:srgbClr val="1839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20682" y="3283380"/>
            <a:ext cx="2350634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기업 선택 이유</a:t>
            </a:r>
            <a:endParaRPr lang="en-US" altLang="ko-KR" sz="2000" dirty="0">
              <a:solidFill>
                <a:srgbClr val="82B6D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기업 소개</a:t>
            </a:r>
            <a:endParaRPr lang="en-US" altLang="ko-KR" sz="2000" dirty="0">
              <a:solidFill>
                <a:srgbClr val="82B6D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예약 시스템</a:t>
            </a:r>
            <a:endParaRPr lang="en-US" altLang="ko-KR" sz="2000" dirty="0">
              <a:solidFill>
                <a:srgbClr val="82B6D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28DDC8-C90E-4AC2-85F0-A147C61700DE}"/>
              </a:ext>
            </a:extLst>
          </p:cNvPr>
          <p:cNvCxnSpPr>
            <a:cxnSpLocks/>
          </p:cNvCxnSpPr>
          <p:nvPr/>
        </p:nvCxnSpPr>
        <p:spPr>
          <a:xfrm flipH="1">
            <a:off x="1" y="2603500"/>
            <a:ext cx="4140199" cy="0"/>
          </a:xfrm>
          <a:prstGeom prst="line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352AE4-BB67-46D4-8294-07049E95FFC9}"/>
              </a:ext>
            </a:extLst>
          </p:cNvPr>
          <p:cNvCxnSpPr>
            <a:cxnSpLocks/>
          </p:cNvCxnSpPr>
          <p:nvPr/>
        </p:nvCxnSpPr>
        <p:spPr>
          <a:xfrm flipH="1">
            <a:off x="8051801" y="2603500"/>
            <a:ext cx="4140199" cy="0"/>
          </a:xfrm>
          <a:prstGeom prst="line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2DAE621-9F74-40E0-872B-F37E5B974379}"/>
              </a:ext>
            </a:extLst>
          </p:cNvPr>
          <p:cNvSpPr txBox="1"/>
          <p:nvPr/>
        </p:nvSpPr>
        <p:spPr>
          <a:xfrm>
            <a:off x="4597117" y="2280334"/>
            <a:ext cx="2997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</a:rPr>
              <a:t>01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 기업</a:t>
            </a:r>
          </a:p>
        </p:txBody>
      </p:sp>
    </p:spTree>
    <p:extLst>
      <p:ext uri="{BB962C8B-B14F-4D97-AF65-F5344CB8AC3E}">
        <p14:creationId xmlns:p14="http://schemas.microsoft.com/office/powerpoint/2010/main" val="45378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BB6CEA-683A-4328-8682-8EAB911F9FA4}"/>
              </a:ext>
            </a:extLst>
          </p:cNvPr>
          <p:cNvSpPr/>
          <p:nvPr/>
        </p:nvSpPr>
        <p:spPr>
          <a:xfrm>
            <a:off x="0" y="5813858"/>
            <a:ext cx="12191998" cy="596900"/>
          </a:xfrm>
          <a:prstGeom prst="rect">
            <a:avLst/>
          </a:prstGeom>
          <a:solidFill>
            <a:srgbClr val="EBF4F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4003" y="3"/>
          <a:ext cx="158751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9" name="개체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3" y="3"/>
                        <a:ext cx="158751" cy="158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>
            <p:custDataLst>
              <p:tags r:id="rId3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2DA7FD-1564-4110-9011-2BE5B047DDB0}"/>
              </a:ext>
            </a:extLst>
          </p:cNvPr>
          <p:cNvSpPr txBox="1"/>
          <p:nvPr/>
        </p:nvSpPr>
        <p:spPr>
          <a:xfrm>
            <a:off x="139297" y="53113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기업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382EB1BF-0683-4005-A05E-B2A03F21F12F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21D06-08DB-4FE3-A3B3-9DABE0CCC71B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 선택 이유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9DFD8F-F40C-4AA6-A023-44C6C920448B}"/>
              </a:ext>
            </a:extLst>
          </p:cNvPr>
          <p:cNvGrpSpPr/>
          <p:nvPr/>
        </p:nvGrpSpPr>
        <p:grpSpPr>
          <a:xfrm>
            <a:off x="2793998" y="1282699"/>
            <a:ext cx="6604002" cy="4114802"/>
            <a:chOff x="1966497" y="1215100"/>
            <a:chExt cx="8330442" cy="515540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9C01B41-4C26-42FC-8A9A-D89B2F577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497" y="1215100"/>
              <a:ext cx="4056925" cy="5155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1C269BB-2BA4-46B1-BCD9-9107DF892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111" y="1215100"/>
              <a:ext cx="3942828" cy="5155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765E57-BAE8-4F99-8B8B-07F9C24047EA}"/>
              </a:ext>
            </a:extLst>
          </p:cNvPr>
          <p:cNvSpPr txBox="1"/>
          <p:nvPr/>
        </p:nvSpPr>
        <p:spPr>
          <a:xfrm>
            <a:off x="1462708" y="5927642"/>
            <a:ext cx="926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코로나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19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상황 지속 →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언택트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시장규모 확대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비대면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소비 증가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키오스크 이용 급증</a:t>
            </a:r>
          </a:p>
        </p:txBody>
      </p:sp>
    </p:spTree>
    <p:extLst>
      <p:ext uri="{BB962C8B-B14F-4D97-AF65-F5344CB8AC3E}">
        <p14:creationId xmlns:p14="http://schemas.microsoft.com/office/powerpoint/2010/main" val="73913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4003" y="3"/>
          <a:ext cx="158751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9" name="개체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3" y="3"/>
                        <a:ext cx="158751" cy="158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B521D06-08DB-4FE3-A3B3-9DABE0CCC71B}"/>
              </a:ext>
            </a:extLst>
          </p:cNvPr>
          <p:cNvSpPr txBox="1"/>
          <p:nvPr/>
        </p:nvSpPr>
        <p:spPr>
          <a:xfrm>
            <a:off x="8877300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 소개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37CE64-819A-415B-993B-CFE3F0DDA0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7" y="1141298"/>
            <a:ext cx="5791204" cy="3415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D4C35D-525D-41BF-933E-7A30EA97960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32FFDF-E3E1-41E9-8227-D5CF63FC0AF4}"/>
              </a:ext>
            </a:extLst>
          </p:cNvPr>
          <p:cNvSpPr txBox="1"/>
          <p:nvPr/>
        </p:nvSpPr>
        <p:spPr>
          <a:xfrm>
            <a:off x="139297" y="53113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기업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E0F5D18F-DC62-4CAC-8C95-B5A77ACDF666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0B150E-0792-4B8C-85BE-979E5A1657CF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 소개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B34649-B4B3-469A-980A-474205436936}"/>
              </a:ext>
            </a:extLst>
          </p:cNvPr>
          <p:cNvSpPr txBox="1"/>
          <p:nvPr/>
        </p:nvSpPr>
        <p:spPr>
          <a:xfrm>
            <a:off x="1462708" y="5531079"/>
            <a:ext cx="926658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800" dirty="0">
                <a:latin typeface="a고딕13" panose="02020600000000000000" pitchFamily="18" charset="-127"/>
                <a:ea typeface="a고딕13" panose="02020600000000000000" pitchFamily="18" charset="-127"/>
              </a:rPr>
              <a:t>Brand concept | </a:t>
            </a:r>
            <a:r>
              <a:rPr lang="ko-KR" altLang="en-US" sz="1800" dirty="0">
                <a:latin typeface="a고딕13" panose="02020600000000000000" pitchFamily="18" charset="-127"/>
                <a:ea typeface="a고딕13" panose="02020600000000000000" pitchFamily="18" charset="-127"/>
              </a:rPr>
              <a:t>독서실과 카페 사이의 모호함을 없애고</a:t>
            </a:r>
            <a:endParaRPr lang="en-US" altLang="ko-KR" sz="1800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1800" dirty="0">
                <a:latin typeface="a고딕13" panose="02020600000000000000" pitchFamily="18" charset="-127"/>
                <a:ea typeface="a고딕13" panose="02020600000000000000" pitchFamily="18" charset="-127"/>
              </a:rPr>
              <a:t>스터디 카페 그  자체로 </a:t>
            </a:r>
            <a:r>
              <a:rPr lang="ko-KR" altLang="en-US" sz="1800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아이덴티디를</a:t>
            </a:r>
            <a:r>
              <a:rPr lang="ko-KR" altLang="en-US" sz="1800" dirty="0">
                <a:latin typeface="a고딕13" panose="02020600000000000000" pitchFamily="18" charset="-127"/>
                <a:ea typeface="a고딕13" panose="02020600000000000000" pitchFamily="18" charset="-127"/>
              </a:rPr>
              <a:t> 가짐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DB1122-2946-4540-9F49-645FBB2A3990}"/>
              </a:ext>
            </a:extLst>
          </p:cNvPr>
          <p:cNvSpPr txBox="1"/>
          <p:nvPr/>
        </p:nvSpPr>
        <p:spPr>
          <a:xfrm>
            <a:off x="4279902" y="4930087"/>
            <a:ext cx="36321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Bahnschrift SemiBold" panose="020B0502040204020203" pitchFamily="34" charset="0"/>
                <a:ea typeface="나눔스퀘어_ac" panose="020B0600000101010101" pitchFamily="50" charset="-127"/>
              </a:rPr>
              <a:t>[ More than study café ]</a:t>
            </a:r>
            <a:endParaRPr lang="ko-KR" altLang="en-US" sz="20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627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AD5571-09A8-496B-8ABB-BDA20DA6D142}"/>
              </a:ext>
            </a:extLst>
          </p:cNvPr>
          <p:cNvSpPr/>
          <p:nvPr/>
        </p:nvSpPr>
        <p:spPr>
          <a:xfrm>
            <a:off x="0" y="5528159"/>
            <a:ext cx="12191998" cy="910428"/>
          </a:xfrm>
          <a:prstGeom prst="rect">
            <a:avLst/>
          </a:prstGeom>
          <a:solidFill>
            <a:srgbClr val="EBF4F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4003" y="3"/>
          <a:ext cx="158751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9" name="개체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3" y="3"/>
                        <a:ext cx="158751" cy="158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B521D06-08DB-4FE3-A3B3-9DABE0CCC71B}"/>
              </a:ext>
            </a:extLst>
          </p:cNvPr>
          <p:cNvSpPr txBox="1"/>
          <p:nvPr/>
        </p:nvSpPr>
        <p:spPr>
          <a:xfrm>
            <a:off x="8877300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 소개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A7CFED-536B-47BF-B3E2-09276EA755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0158" y="1210864"/>
            <a:ext cx="7191684" cy="3907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D024329-BD72-4C25-A242-178264AD043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FCEF9-4C96-4F37-B882-28A92486F24D}"/>
              </a:ext>
            </a:extLst>
          </p:cNvPr>
          <p:cNvSpPr txBox="1"/>
          <p:nvPr/>
        </p:nvSpPr>
        <p:spPr>
          <a:xfrm>
            <a:off x="139297" y="53113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기업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A6DF40E1-E4E2-408E-BD82-BB69BA3D963E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15A493-382D-46BE-83AC-D7E6877B1481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시스템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8E9047-FBEF-4B77-8E12-182F7E5B345B}"/>
              </a:ext>
            </a:extLst>
          </p:cNvPr>
          <p:cNvSpPr txBox="1"/>
          <p:nvPr/>
        </p:nvSpPr>
        <p:spPr>
          <a:xfrm>
            <a:off x="2971799" y="5621736"/>
            <a:ext cx="624840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키오스크의 단점을 보완한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좌석 예약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플랫폼 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‘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고스카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’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사용</a:t>
            </a:r>
            <a:r>
              <a:rPr lang="en-US" altLang="ko-KR" dirty="0">
                <a:latin typeface="a고딕13" panose="02020600000000000000" pitchFamily="18" charset="-127"/>
                <a:ea typeface="a고딕13" panose="02020600000000000000" pitchFamily="18" charset="-127"/>
              </a:rPr>
              <a:t>,</a:t>
            </a:r>
          </a:p>
          <a:p>
            <a:pPr algn="ctr">
              <a:spcAft>
                <a:spcPts val="600"/>
              </a:spcAft>
            </a:pP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결제시스템 및 좌석관리에 활용</a:t>
            </a:r>
          </a:p>
        </p:txBody>
      </p:sp>
    </p:spTree>
    <p:extLst>
      <p:ext uri="{BB962C8B-B14F-4D97-AF65-F5344CB8AC3E}">
        <p14:creationId xmlns:p14="http://schemas.microsoft.com/office/powerpoint/2010/main" val="2910306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4003" y="3"/>
          <a:ext cx="158751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0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9" name="개체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3" y="3"/>
                        <a:ext cx="158751" cy="158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B521D06-08DB-4FE3-A3B3-9DABE0CCC71B}"/>
              </a:ext>
            </a:extLst>
          </p:cNvPr>
          <p:cNvSpPr txBox="1"/>
          <p:nvPr/>
        </p:nvSpPr>
        <p:spPr>
          <a:xfrm>
            <a:off x="8877300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 소개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AA0653-A3B9-4DF7-BC0F-C55EBFACC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1637281"/>
            <a:ext cx="9131300" cy="44831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BF8818-3594-45B8-9834-1BA2F5DD8C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79CA6-4550-4271-8414-6E8548CF9120}"/>
              </a:ext>
            </a:extLst>
          </p:cNvPr>
          <p:cNvSpPr txBox="1"/>
          <p:nvPr/>
        </p:nvSpPr>
        <p:spPr>
          <a:xfrm>
            <a:off x="139297" y="53113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기업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7EFA000-D907-492D-90DF-1604207B4A0B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D3FE0-562E-45DF-A0AF-451DACEFEDAF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시스템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E3C24E-09D0-44EE-BD4D-D5E94EDA6779}"/>
              </a:ext>
            </a:extLst>
          </p:cNvPr>
          <p:cNvSpPr txBox="1"/>
          <p:nvPr/>
        </p:nvSpPr>
        <p:spPr>
          <a:xfrm>
            <a:off x="2714625" y="1267949"/>
            <a:ext cx="676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sz="18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고스카</a:t>
            </a:r>
            <a:r>
              <a:rPr lang="ko-KR" altLang="en-US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- </a:t>
            </a:r>
            <a:r>
              <a:rPr lang="ko-KR" altLang="en-US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 사용자 </a:t>
            </a:r>
            <a:r>
              <a:rPr lang="en-US" altLang="ko-KR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Flow ]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44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4003" y="3"/>
          <a:ext cx="158751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2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9" name="개체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3" y="3"/>
                        <a:ext cx="158751" cy="158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B521D06-08DB-4FE3-A3B3-9DABE0CCC71B}"/>
              </a:ext>
            </a:extLst>
          </p:cNvPr>
          <p:cNvSpPr txBox="1"/>
          <p:nvPr/>
        </p:nvSpPr>
        <p:spPr>
          <a:xfrm>
            <a:off x="8877300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 소개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BF8818-3594-45B8-9834-1BA2F5DD8C5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1"/>
            <a:ext cx="4613709" cy="567891"/>
          </a:xfrm>
          <a:prstGeom prst="rect">
            <a:avLst/>
          </a:prstGeom>
          <a:solidFill>
            <a:srgbClr val="82B6DA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79CA6-4550-4271-8414-6E8548CF9120}"/>
              </a:ext>
            </a:extLst>
          </p:cNvPr>
          <p:cNvSpPr txBox="1"/>
          <p:nvPr/>
        </p:nvSpPr>
        <p:spPr>
          <a:xfrm>
            <a:off x="139297" y="53113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기업 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7EFA000-D907-492D-90DF-1604207B4A0B}"/>
              </a:ext>
            </a:extLst>
          </p:cNvPr>
          <p:cNvSpPr/>
          <p:nvPr/>
        </p:nvSpPr>
        <p:spPr>
          <a:xfrm>
            <a:off x="3902194" y="1"/>
            <a:ext cx="8467606" cy="567891"/>
          </a:xfrm>
          <a:prstGeom prst="parallelogram">
            <a:avLst>
              <a:gd name="adj" fmla="val 27236"/>
            </a:avLst>
          </a:prstGeom>
          <a:solidFill>
            <a:srgbClr val="18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D3FE0-562E-45DF-A0AF-451DACEFEDAF}"/>
              </a:ext>
            </a:extLst>
          </p:cNvPr>
          <p:cNvSpPr txBox="1"/>
          <p:nvPr/>
        </p:nvSpPr>
        <p:spPr>
          <a:xfrm>
            <a:off x="7410853" y="99278"/>
            <a:ext cx="464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시스템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2CFFA-708B-4CD2-8473-5185FF0FFF52}"/>
              </a:ext>
            </a:extLst>
          </p:cNvPr>
          <p:cNvSpPr txBox="1"/>
          <p:nvPr/>
        </p:nvSpPr>
        <p:spPr>
          <a:xfrm>
            <a:off x="2714625" y="1267949"/>
            <a:ext cx="676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sz="18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고스카</a:t>
            </a:r>
            <a:r>
              <a:rPr lang="ko-KR" altLang="en-US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- </a:t>
            </a:r>
            <a:r>
              <a:rPr lang="ko-KR" altLang="en-US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 관리자 </a:t>
            </a:r>
            <a:r>
              <a:rPr lang="en-US" altLang="ko-KR" sz="1800" dirty="0">
                <a:latin typeface="a고딕14" panose="02020600000000000000" pitchFamily="18" charset="-127"/>
                <a:ea typeface="a고딕14" panose="02020600000000000000" pitchFamily="18" charset="-127"/>
              </a:rPr>
              <a:t>Flow ]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2C10BE-E700-4C84-B30A-7A88159EC9E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2318" r="3330"/>
          <a:stretch/>
        </p:blipFill>
        <p:spPr>
          <a:xfrm>
            <a:off x="1638299" y="1892299"/>
            <a:ext cx="9015169" cy="42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52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4" cy="6858000"/>
          </a:xfrm>
          <a:prstGeom prst="rect">
            <a:avLst/>
          </a:prstGeom>
          <a:solidFill>
            <a:srgbClr val="1839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97117" y="2280334"/>
            <a:ext cx="2997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</a:rPr>
              <a:t>02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</a:rPr>
              <a:t>분석 주제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52333" y="3364221"/>
            <a:ext cx="3899468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- </a:t>
            </a:r>
            <a:r>
              <a:rPr lang="ko-KR" altLang="en-US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비즈니스 문제 탐색</a:t>
            </a:r>
            <a:r>
              <a: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분석으로 원인 파악</a:t>
            </a:r>
            <a:r>
              <a:rPr lang="en-US" altLang="ko-KR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82B6D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</a:rPr>
              <a:t>해결전략 제시 및 적용</a:t>
            </a:r>
            <a:endParaRPr lang="en-US" altLang="ko-KR" sz="2000" dirty="0">
              <a:solidFill>
                <a:srgbClr val="82B6D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28DDC8-C90E-4AC2-85F0-A147C61700DE}"/>
              </a:ext>
            </a:extLst>
          </p:cNvPr>
          <p:cNvCxnSpPr>
            <a:cxnSpLocks/>
          </p:cNvCxnSpPr>
          <p:nvPr/>
        </p:nvCxnSpPr>
        <p:spPr>
          <a:xfrm flipH="1">
            <a:off x="1" y="2603500"/>
            <a:ext cx="4140199" cy="0"/>
          </a:xfrm>
          <a:prstGeom prst="line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3352AE4-BB67-46D4-8294-07049E95FFC9}"/>
              </a:ext>
            </a:extLst>
          </p:cNvPr>
          <p:cNvCxnSpPr>
            <a:cxnSpLocks/>
          </p:cNvCxnSpPr>
          <p:nvPr/>
        </p:nvCxnSpPr>
        <p:spPr>
          <a:xfrm flipH="1">
            <a:off x="8051801" y="2603500"/>
            <a:ext cx="4140199" cy="0"/>
          </a:xfrm>
          <a:prstGeom prst="line">
            <a:avLst/>
          </a:prstGeom>
          <a:ln w="38100"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19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92IYaQ22UGHVuF8MNPdTQ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741</TotalTime>
  <Words>1400</Words>
  <Application>Microsoft Office PowerPoint</Application>
  <PresentationFormat>와이드스크린</PresentationFormat>
  <Paragraphs>417</Paragraphs>
  <Slides>21</Slides>
  <Notes>19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a고딕13</vt:lpstr>
      <vt:lpstr>Bahnschrift SemiBold</vt:lpstr>
      <vt:lpstr>a타이틀고딕2</vt:lpstr>
      <vt:lpstr>a타이틀고딕3</vt:lpstr>
      <vt:lpstr>맑은 고딕</vt:lpstr>
      <vt:lpstr>나눔스퀘어 Bold</vt:lpstr>
      <vt:lpstr>Calibri Light</vt:lpstr>
      <vt:lpstr>a고딕14</vt:lpstr>
      <vt:lpstr>Calibri</vt:lpstr>
      <vt:lpstr>Arial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cjstpdus9@ajou.ac.kr</dc:creator>
  <cp:lastModifiedBy>dhfpswntm@ajou.ac.kr</cp:lastModifiedBy>
  <cp:revision>74</cp:revision>
  <dcterms:created xsi:type="dcterms:W3CDTF">2020-10-09T06:17:53Z</dcterms:created>
  <dcterms:modified xsi:type="dcterms:W3CDTF">2020-10-12T07:37:05Z</dcterms:modified>
</cp:coreProperties>
</file>